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Open Sans" panose="020B0606030504020204" pitchFamily="34" charset="0"/>
      <p:regular r:id="rId32"/>
    </p:embeddedFont>
    <p:embeddedFont>
      <p:font typeface="Open Sans Bold" panose="020B0806030504020204" charset="0"/>
      <p:regular r:id="rId33"/>
    </p:embeddedFont>
    <p:embeddedFont>
      <p:font typeface="Open Sans Italics" panose="020B0604020202020204" charset="0"/>
      <p:regular r:id="rId34"/>
    </p:embeddedFont>
    <p:embeddedFont>
      <p:font typeface="Open Sans Light" panose="020B0306030504020204" pitchFamily="34" charset="0"/>
      <p:regular r:id="rId35"/>
      <p:italic r:id="rId36"/>
    </p:embeddedFont>
    <p:embeddedFont>
      <p:font typeface="Roboto Condensed" panose="02000000000000000000" pitchFamily="2" charset="0"/>
      <p:regular r:id="rId37"/>
      <p:bold r:id="rId38"/>
      <p:italic r:id="rId39"/>
      <p:boldItalic r:id="rId40"/>
    </p:embeddedFont>
    <p:embeddedFont>
      <p:font typeface="Times New Roman" panose="02020603050405020304" pitchFamily="18" charset="0"/>
      <p:regular r:id="rId41"/>
    </p:embeddedFont>
    <p:embeddedFont>
      <p:font typeface="Times New Roman Bold" panose="02020803070505020304" pitchFamily="18"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day to all, the title of my presentation is: </a:t>
            </a:r>
          </a:p>
          <a:p>
            <a:endParaRPr lang="en-US"/>
          </a:p>
          <a:p>
            <a:r>
              <a:rPr lang="en-US"/>
              <a:t>A Computer Vision Approach to Ambulance Classification in the Philippines using YOLOv5 Small</a:t>
            </a:r>
          </a:p>
          <a:p>
            <a:endParaRPr lang="en-US"/>
          </a:p>
          <a:p>
            <a:r>
              <a:rPr lang="en-US"/>
              <a:t>I’m Paul Tomas from Mapua Univ. Philippines.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image acquisition phase was a systematic process involving web scraping to create an extensive dataset of local ambulance images. To achieve this, a custom Python script was developed, which utilized the Selenium web automation library in conjunction with Google Chrome. The script initiated a search for "Philippine Ambulance" on Google Images and systematically scrolled down to load image containers. It then automatically opened and downloaded images from each container, resulting in a diverse and representative dataset. In total, the researchers collected 1,840 clean images of Philippine ambulances, which later expanded to 5,520 after data augmentation.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primarily includes exclusively Philippine ambulances, specifically of Type I, Type II, and Type III. These ambulances are commonly equipped with distinctive sirens and labeled as "Ambulance." Figure 2 visually illustrates the different classifications of these ambulances.</a:t>
            </a:r>
          </a:p>
          <a:p>
            <a:endParaRPr lang="en-US"/>
          </a:p>
          <a:p>
            <a:r>
              <a:rPr lang="en-US"/>
              <a:t>Type I ambulances are essentially vehicles constructed from small trucks. They have a box-shaped patient compartment mounted onto the truck's chassis, often derived from pickup trucks and light-duty trucks. Type I ambulances typically provide Basic Life Support (BLS).</a:t>
            </a:r>
          </a:p>
          <a:p>
            <a:endParaRPr lang="en-US"/>
          </a:p>
          <a:p>
            <a:r>
              <a:rPr lang="en-US"/>
              <a:t>Type II ambulances are mainly crafted from heavy-duty van units, with minimal modification except for the addition of standard ambulance features like emergency vehicle lighting, sirens, and the patient compartment. Type II Ambulances can provide Advanced Life Support (ALS).</a:t>
            </a:r>
          </a:p>
          <a:p>
            <a:endParaRPr lang="en-US"/>
          </a:p>
          <a:p>
            <a:r>
              <a:rPr lang="en-US"/>
              <a:t>Type III ambulances are similar to Type I units, with the distinction that in Type III ambulances, the box-shaped patient compartment is affixed to the chassis of a heavy-duty van rather than a truck.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includes a total of 1,840 images, featuring ambulances, cars, and vans. The figure displays each of the different classes found within the dataset. Each ambulance within the dataset is equipped with sirens and labeled as "Ambulance." To improve the model's generalization, an equal distribution of 368 images is maintained for each vehicle type. This localized dataset is specifically curated for use with the YOLOv5s model, which is customized for accurate ambulance detection and classification in the Philippines. This tailored approach allows the model to differentiate ambulances from visually similar vehicles, reducing the occurrence of false positives.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undergoes initial cleaning to remove unsuitable images, such as blurry, out-of-frame, or obstructed ones. Researchers then use the Roboflow platform for data labeling, manually marking features like ambulance-like chassis, sirens, and "AMBULANCE" labels. Labeled images are exported as text files for machine learning classification. </a:t>
            </a:r>
          </a:p>
          <a:p>
            <a:endParaRPr lang="en-US"/>
          </a:p>
          <a:p>
            <a:r>
              <a:rPr lang="en-US"/>
              <a:t>To enhance the YOLOv5 model's performance, data augmentation is applied to artificially expand the dataset. Various techniques are employed for augmentation:</a:t>
            </a:r>
          </a:p>
          <a:p>
            <a:endParaRPr lang="en-US"/>
          </a:p>
          <a:p>
            <a:r>
              <a:rPr lang="en-US"/>
              <a:t>- Outputs per Training Example (x3): Creating multiple image variations during training for a more diverse dataset.</a:t>
            </a:r>
          </a:p>
          <a:p>
            <a:r>
              <a:rPr lang="en-US"/>
              <a:t>- Horizontal Flipping: Mirroring images along the vertical axis to ensure the model can recognize ambulances regardless of their orientation.</a:t>
            </a:r>
          </a:p>
          <a:p>
            <a:r>
              <a:rPr lang="en-US"/>
              <a:t>- Hue Adjustment (-50° to +50°): Simulating different lighting conditions by varying the hue.</a:t>
            </a:r>
          </a:p>
          <a:p>
            <a:r>
              <a:rPr lang="en-US"/>
              <a:t>- Saturation Modification (-50% to +50%): Adjusting saturation levels to add variability to color intensity.</a:t>
            </a:r>
          </a:p>
          <a:p>
            <a:r>
              <a:rPr lang="en-US"/>
              <a:t>- Brightness Change (-40% to +40%): Modifying brightness levels to prepare the model for different lighting intensities.</a:t>
            </a:r>
          </a:p>
          <a:p>
            <a:r>
              <a:rPr lang="en-US"/>
              <a:t>- Blur (Up to 4px): Introducing blur to mimic motion or out-of-focus scenarios.</a:t>
            </a:r>
          </a:p>
          <a:p>
            <a:r>
              <a:rPr lang="en-US"/>
              <a:t>- Noise (Up to 10% of Pixels): Adding noise to enhance the model's adaptability to pixel-level noise, preparing it for real-world clutter and imperfections.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Augmentation techniques are pivotal for adding diversity to the dataset and improving the model's ability to handle various scenarios and variations. It's crucial, however, to ensure that the newly generated images differ significantly from the originals. To address this, the Structural Similarity Index (SSIM) test is invaluable.</a:t>
            </a:r>
          </a:p>
          <a:p>
            <a:endParaRPr lang="en-US"/>
          </a:p>
          <a:p>
            <a:r>
              <a:rPr lang="en-US"/>
              <a:t>SSIM serves as a robust metric for quantifying image similarity, offering scores between 0 and 1, with 1 indicating perfect similarity. This metric considers various image statistics, including means (μx, μy), standard deviations (σx, σy), and covariance (σxy) of pixel values. It also incorporates constants (c1 and c2) to prevent division by zero, set to small values to ensure robustness across diverse datasets, with L representing the dynamic range of pixel values)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Following dataset cleaning and augmentation, the dataset was divided into training, validation, and testing sets using the standard 70-20-10 ratio. For real-time vehicle detection, the YOLOv5 small model was chosen, as it strikes a balance between accuracy and speed while maintaining a compact size. YOLOv5 small excels in terms of performance, size, and latency, making it the most suitable choice among its variations for vehicle detection tasks.</a:t>
            </a:r>
          </a:p>
          <a:p>
            <a:endParaRPr lang="en-US"/>
          </a:p>
          <a:p>
            <a:r>
              <a:rPr lang="en-US"/>
              <a:t>The YOLOv5s model training process is systematic and comprehensive, leveraging advanced neural network architecture and optimization techniques [2]. To fine-tune the model's performance, hyperparameters were adopted from a prior study, with an epoch count of 150, three different batch sizes (8, 16, and 32), and a learning rate of 0.001. This approach is built upon prior research that performed hyperparameter tuning [1].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model demonstrating the best validation scores, indicative of strong performance and adaptability, is the one that gets selected. This chosen model undergoes evaluation on a dedicated test set to assess its resilience and practicality in real-world scenarios. This evaluation serves as a comprehensive test of the model's readiness for deployment and involves the use of consistent validation metrics, including mAP@50, precision, and recall, applied to the test split of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key to effective data augmentation is generating novel, diverse images rather than redundant copies of the originals. To evaluate this, the augmented the dataset by creating 3 new images for each original image.</a:t>
            </a:r>
          </a:p>
          <a:p>
            <a:endParaRPr lang="en-US"/>
          </a:p>
          <a:p>
            <a:r>
              <a:rPr lang="en-US"/>
              <a:t>The computed Structural Similarity scores between the original and augmented images to quantify their dissimilarity. The average SSIM was 0.1574, indicating a high degree of dissimilarity between originals and augmented images.</a:t>
            </a:r>
          </a:p>
          <a:p>
            <a:endParaRPr lang="en-US"/>
          </a:p>
          <a:p>
            <a:r>
              <a:rPr lang="en-US"/>
              <a:t>This is crucial for robust model training and generalization. Highly similar images would lead to redundancy without expanding the diversity of the dataset. The low SSIM confirms the augmentation introduced significant new information.</a:t>
            </a:r>
          </a:p>
          <a:p>
            <a:endParaRPr lang="en-US"/>
          </a:p>
          <a:p>
            <a:r>
              <a:rPr lang="en-US"/>
              <a:t>By generating such dissimilar synthetic images, overfitting can be avoided and the model is exposed to more varied examples. This enables better performance on new test data.</a:t>
            </a:r>
          </a:p>
          <a:p>
            <a:endParaRPr lang="en-US"/>
          </a:p>
          <a:p>
            <a:r>
              <a:rPr lang="en-US"/>
              <a:t>The high dissimilarity aligns with best practices for augmentation. The results validate that the techniques used were successful in creating novel images, rather than redundant duplicates of the originals.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Properly configuring deep learning models is crucial for optimal performance. To identify the best parameters for YOLOv5s on this ambulance dataset, the researchers systematically evaluated combinations of key hyperparameters.</a:t>
            </a:r>
          </a:p>
          <a:p>
            <a:endParaRPr lang="en-US"/>
          </a:p>
          <a:p>
            <a:r>
              <a:rPr lang="en-US"/>
              <a:t>They trained YOLOv5s using batch sizes of 8, 16, and 32 with a consistent learning rate of 0.001 over 150 epochs. After each training run, validation scores were compared.</a:t>
            </a:r>
          </a:p>
          <a:p>
            <a:endParaRPr lang="en-US"/>
          </a:p>
          <a:p>
            <a:r>
              <a:rPr lang="en-US"/>
              <a:t>Out of all combinations, a batch size of 8 led to the best YOLOv5s performance on this dataset based on the validation metrics. This aligned with the primary goal of determining the optimal model configuration.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optimized YOLOv5s model was evaluated on the test set after hyperparameter tuning.</a:t>
            </a:r>
          </a:p>
          <a:p>
            <a:endParaRPr lang="en-US"/>
          </a:p>
          <a:p>
            <a:r>
              <a:rPr lang="en-US"/>
              <a:t>Test results validated accurate detection across object classes. mAP scores were very high, with Ambulance - Type 3 at 0.989 and Misc Vehicle - Car at 0.991.</a:t>
            </a:r>
          </a:p>
          <a:p>
            <a:endParaRPr lang="en-US"/>
          </a:p>
          <a:p>
            <a:r>
              <a:rPr lang="en-US"/>
              <a:t>Precision and recall metrics were also strong overall, demonstrating precise detection. The Label class had lower scores, presenting an opportunity to improve performance.</a:t>
            </a:r>
          </a:p>
          <a:p>
            <a:endParaRPr lang="en-US"/>
          </a:p>
          <a:p>
            <a:r>
              <a:rPr lang="en-US"/>
              <a:t>High mAP, precision, and recall for most classes confirm YOLOv5s generalized well after tuning on this dataset. The test results align with the goal of optimizing object detection through rigorous training and hyperparameter optimization.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following agendas that will be tackled through out this presentation.</a:t>
            </a:r>
          </a:p>
          <a:p>
            <a:endParaRPr lang="en-US"/>
          </a:p>
          <a:p>
            <a:r>
              <a:rPr lang="en-US"/>
              <a:t>Will start with the discussion of the introduction, objectives, conceptual framework, methodology, results and discussion, conclusion and recommendations, and last the references that are used in the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Going back to the questions we seek to answer with the objectives of this research, 1st Which method and machine learning algorithms best classified the basketball maneuvers as proper or improper?</a:t>
            </a:r>
          </a:p>
          <a:p>
            <a:endParaRPr lang="en-US"/>
          </a:p>
          <a:p>
            <a:r>
              <a:rPr lang="en-US"/>
              <a:t>Based on the results of our study from the graphs indicated. </a:t>
            </a:r>
          </a:p>
          <a:p>
            <a:endParaRPr lang="en-US"/>
          </a:p>
          <a:p>
            <a:r>
              <a:rPr lang="en-US"/>
              <a:t>The ERT classifier gained a higher accuracy score than the LSTM classifier</a:t>
            </a:r>
          </a:p>
          <a:p>
            <a:endParaRPr lang="en-US"/>
          </a:p>
          <a:p>
            <a:r>
              <a:rPr lang="en-US"/>
              <a:t>While the ERT classifier significantly outperformed the LSTM classifier, the results from the LSTM classifier still look promising</a:t>
            </a:r>
          </a:p>
          <a:p>
            <a:endParaRPr lang="en-US"/>
          </a:p>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study, the researchers had several key objectives. First, they aimed to classify different types of ambulances - Type 1, Type 2, and Type 3 - using the YOLOv5 model, with a particular emphasis on its small weight configuration. The results were quite impressive, with validation and test scores of 92.8% and 93%, respectively, which clearly demonstrate the model's capability in detecting and categorizing Philippine ambulances. This accomplishment fulfills our first objective.</a:t>
            </a:r>
          </a:p>
          <a:p>
            <a:endParaRPr lang="en-US"/>
          </a:p>
          <a:p>
            <a:r>
              <a:rPr lang="en-US"/>
              <a:t>The second objective involved assessing the diversity introduced by data augmentation. This was measured using the Structural Similarity Index (SSIM), which returned a low score of 0.1574. This result indicates that augmentation was successful in making the dataset more diverse, which was part of the second objective.</a:t>
            </a:r>
          </a:p>
          <a:p>
            <a:endParaRPr lang="en-US"/>
          </a:p>
          <a:p>
            <a:r>
              <a:rPr lang="en-US"/>
              <a:t>Lastly, the third objective was to fine-tune the model's hyperparameters. Through this process, they found that a batch size of 8 produced the best results. This highlights the importance of fine-tuning for achieving optimal object detection using YOLOv5.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researchers have obtained promising results in ambulance vehicle detection and classification. However, there is a need for further investigation to build upon and validate these findings. Advanced optimization techniques, including fine-tuning, transfer learning, or the utilization of more advanced architectures, hold the potential to enhance the accuracy and efficiency of the YOLOv5 model.</a:t>
            </a:r>
          </a:p>
          <a:p>
            <a:endParaRPr lang="en-US"/>
          </a:p>
          <a:p>
            <a:r>
              <a:rPr lang="en-US"/>
              <a:t>In addition to this, the study suggests exploring the application of these findings for ambulance prioritization at intersections to enhance emergency response systems. To achieve a more generalized model, it is essential to create a dataset with images captured under diverse conditions.</a:t>
            </a:r>
          </a:p>
          <a:p>
            <a:endParaRPr lang="en-US"/>
          </a:p>
          <a:p>
            <a:r>
              <a:rPr lang="en-US"/>
              <a:t>Furthermore, establishing a system for ongoing monitoring and updates is critical to ensure the model's effectiveness in the dynamic environment of Philippine traffic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off with the introduction. Computer vision has various uses such as image classification, object detection, and tracking. </a:t>
            </a:r>
          </a:p>
          <a:p>
            <a:r>
              <a:rPr lang="en-US"/>
              <a:t>All of which makes the computers understand the visual aspects of a real-world scenario.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big part of the study is machine learning in vehicle detection. Machine learning is widely used in vehicle detection systems to automatically identify and track vehicles in real-time. The primary approach for vehicle detection is object detection, which is the process of locating and identifying objects of interest within an image or video.</a:t>
            </a:r>
          </a:p>
          <a:p>
            <a:endParaRPr lang="en-US"/>
          </a:p>
          <a:p>
            <a:r>
              <a:rPr lang="en-US"/>
              <a:t>The three bullet describes how machine learning takes place within the detection matter.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next slide presents the main objective of the study that are specified into three.</a:t>
            </a:r>
          </a:p>
          <a:p>
            <a:endParaRPr lang="en-US"/>
          </a:p>
          <a:p>
            <a:r>
              <a:rPr lang="en-US"/>
              <a:t>The first one is to Assess the performance metrics of the YOLOv5 model, specifically in the small weight, in detecting and classifying Philippines ambulances and their key features</a:t>
            </a:r>
          </a:p>
          <a:p>
            <a:endParaRPr lang="en-US"/>
          </a:p>
          <a:p>
            <a:r>
              <a:rPr lang="en-US"/>
              <a:t>Second, To assess the dissimilarity between clean and augmented images using SSIM in order to determine the average Structural Similarity Index (SSIM) score, which would reflect the diversity and non-redundancy attained in the dataset.</a:t>
            </a:r>
          </a:p>
          <a:p>
            <a:endParaRPr lang="en-US"/>
          </a:p>
          <a:p>
            <a:r>
              <a:rPr lang="en-US"/>
              <a:t>Third is to identify the right set hyperparameters through hyperparameter tuning in order to maximize the performance of the YOLOv5 small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give the study a sense of direction, these are the set of questions created that will serve as a guide throughout.</a:t>
            </a:r>
          </a:p>
          <a:p>
            <a:endParaRPr lang="en-US"/>
          </a:p>
          <a:p>
            <a:r>
              <a:rPr lang="en-US"/>
              <a:t>First, Is the YOLOv5s model able to attain high performance metrics in detecting and classifying different types of Philippine ambulances and its features? </a:t>
            </a:r>
          </a:p>
          <a:p>
            <a:endParaRPr lang="en-US"/>
          </a:p>
          <a:p>
            <a:r>
              <a:rPr lang="en-US"/>
              <a:t>Second, By using the Structural Similarity Index (SSIM) to evaluate the dissimilarity between clean and augmented images, what is the average SSIM score, on a scale from 0 to 1, indicating the degree of diversity and non-redundancy achieved in the dataset? </a:t>
            </a:r>
          </a:p>
          <a:p>
            <a:endParaRPr lang="en-US"/>
          </a:p>
          <a:p>
            <a:r>
              <a:rPr lang="en-US"/>
              <a:t>Third, By applying hyperparameter tuning, what is the optimal set of hyperparameters that should be used to maximize the performance of the YOLOv5s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will be the cover of the said study.</a:t>
            </a:r>
          </a:p>
          <a:p>
            <a:endParaRPr lang="en-US"/>
          </a:p>
          <a:p>
            <a:r>
              <a:rPr lang="en-US"/>
              <a:t>The study focuses on ambulance detection in the Philippines using YOLOv5s, a locally collected dataset, and three types of Philippine ambulances.</a:t>
            </a:r>
          </a:p>
          <a:p>
            <a:endParaRPr lang="en-US"/>
          </a:p>
          <a:p>
            <a:r>
              <a:rPr lang="en-US"/>
              <a:t>Images of Philippine ambulances from the internet are used, but limitations include daytime-only captures and a lack of specific angles or setups.</a:t>
            </a:r>
          </a:p>
          <a:p>
            <a:endParaRPr lang="en-US"/>
          </a:p>
          <a:p>
            <a:r>
              <a:rPr lang="en-US"/>
              <a:t>YOLOv5s is the primary model with hyperparameter tuning and six augmentation techniques, but the study does not extend to real-time implementation or other </a:t>
            </a:r>
          </a:p>
          <a:p>
            <a:endParaRPr lang="en-US"/>
          </a:p>
          <a:p>
            <a:r>
              <a:rPr lang="en-US"/>
              <a:t>The study's scope is limited to the Philippines, daytime images, and ambulance detection; generalizability to other regions and conditions may be limited.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for the conceptual framework of this study, it focuses around the creation of a YOLOv5-based model designed for the detection of ambulances in the specific context of the Philippines. The researchers compiled a dataset comprising localized images of Philippine ambulances to train the YOLOv5 small model. This dataset is subsequently used for validation and testing phases. The figure illustrates the approach for developing this ambulance detection model.</a:t>
            </a:r>
          </a:p>
          <a:p>
            <a:endParaRPr lang="en-US"/>
          </a:p>
          <a:p>
            <a:r>
              <a:rPr lang="en-US"/>
              <a:t>The conceptual framework encompasses several key stages, including data acquisition, image preprocessing, data classification, data augmentation, data augmentation testing, model training, hyperparameter tuning, validation, and performance testing. The primary goal of our proposed conceptual framework is to enhance the practicality of ambulance detection by utilizing computer vision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YOLOv5s is a powerful model for real-time object recognition, featuring CSPDarknet53, PANet, and efficient techniques. It uses Stochastic Gradient Descent (SGD) optimization and Non-Maximum Suppression (NMS) to ensure high precision and efficiency. In this context, it's applied to ambulance detection, reshaping object detection. The figure illustrates the training process.</a:t>
            </a:r>
          </a:p>
          <a:p>
            <a:endParaRPr lang="en-US"/>
          </a:p>
          <a:p>
            <a:r>
              <a:rPr lang="en-US"/>
              <a:t>First, CSPDarknet53 extracts initial features from the ambulance image training set.</a:t>
            </a:r>
          </a:p>
          <a:p>
            <a:endParaRPr lang="en-US"/>
          </a:p>
          <a:p>
            <a:r>
              <a:rPr lang="en-US"/>
              <a:t>Next, PANet refines and integrates features for a better understanding of spatial relationships in images.</a:t>
            </a:r>
          </a:p>
          <a:p>
            <a:endParaRPr lang="en-US"/>
          </a:p>
          <a:p>
            <a:r>
              <a:rPr lang="en-US"/>
              <a:t>Next, the Detection Head interprets features to identify ambulances, classify types, and recognize specific features.</a:t>
            </a:r>
          </a:p>
          <a:p>
            <a:endParaRPr lang="en-US"/>
          </a:p>
          <a:p>
            <a:r>
              <a:rPr lang="en-US"/>
              <a:t>Once the dataset has passed through the backbone, neck and head, the Ground truth comparison and loss computation assess model predictions.</a:t>
            </a:r>
          </a:p>
          <a:p>
            <a:endParaRPr lang="en-US"/>
          </a:p>
          <a:p>
            <a:r>
              <a:rPr lang="en-US"/>
              <a:t>SGD optimization fine-tunes the model with specified settings like learning rate, momentum, and weight decay (e.g., learning rate: 0.001, momentum: 0.9, weight decay: 1e-5).</a:t>
            </a:r>
          </a:p>
          <a:p>
            <a:endParaRPr lang="en-US"/>
          </a:p>
          <a:p>
            <a:r>
              <a:rPr lang="en-US"/>
              <a:t>Lastly, NMS refines predicted bounding boxes, optimizing precision and eliminating duplicates.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mailto:jpqtomas@mapua.edu.ph"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1462" y="2918079"/>
            <a:ext cx="15445076" cy="2225421"/>
          </a:xfrm>
          <a:prstGeom prst="rect">
            <a:avLst/>
          </a:prstGeom>
        </p:spPr>
        <p:txBody>
          <a:bodyPr lIns="0" tIns="0" rIns="0" bIns="0" rtlCol="0" anchor="t">
            <a:spAutoFit/>
          </a:bodyPr>
          <a:lstStyle/>
          <a:p>
            <a:pPr algn="ctr">
              <a:lnSpc>
                <a:spcPts val="5832"/>
              </a:lnSpc>
            </a:pPr>
            <a:r>
              <a:rPr lang="en-US" sz="5400" spc="-215">
                <a:solidFill>
                  <a:srgbClr val="000000"/>
                </a:solidFill>
                <a:latin typeface="Open Sans Bold"/>
              </a:rPr>
              <a:t>A Computer Vision Approach to Ambulance Classification in the Philippines using YOLOv5 Small</a:t>
            </a:r>
          </a:p>
        </p:txBody>
      </p:sp>
      <p:sp>
        <p:nvSpPr>
          <p:cNvPr id="3" name="TextBox 3"/>
          <p:cNvSpPr txBox="1"/>
          <p:nvPr/>
        </p:nvSpPr>
        <p:spPr>
          <a:xfrm>
            <a:off x="2377440" y="6410325"/>
            <a:ext cx="13533120" cy="1730883"/>
          </a:xfrm>
          <a:prstGeom prst="rect">
            <a:avLst/>
          </a:prstGeom>
        </p:spPr>
        <p:txBody>
          <a:bodyPr lIns="0" tIns="0" rIns="0" bIns="0" rtlCol="0" anchor="t">
            <a:spAutoFit/>
          </a:bodyPr>
          <a:lstStyle/>
          <a:p>
            <a:pPr algn="ctr">
              <a:lnSpc>
                <a:spcPts val="4536"/>
              </a:lnSpc>
            </a:pPr>
            <a:r>
              <a:rPr lang="en-US" sz="4200" spc="-163">
                <a:solidFill>
                  <a:srgbClr val="000000"/>
                </a:solidFill>
                <a:latin typeface="Open Sans Bold"/>
              </a:rPr>
              <a:t>STEVE VINCENT PHILLIP C. FERIA</a:t>
            </a:r>
          </a:p>
          <a:p>
            <a:pPr algn="ctr">
              <a:lnSpc>
                <a:spcPts val="4536"/>
              </a:lnSpc>
            </a:pPr>
            <a:r>
              <a:rPr lang="en-US" sz="4200" spc="-163">
                <a:solidFill>
                  <a:srgbClr val="000000"/>
                </a:solidFill>
                <a:latin typeface="Open Sans Bold"/>
              </a:rPr>
              <a:t>JOSE RAFAEL A. FRANCO</a:t>
            </a:r>
          </a:p>
          <a:p>
            <a:pPr algn="ctr">
              <a:lnSpc>
                <a:spcPts val="4536"/>
              </a:lnSpc>
            </a:pPr>
            <a:r>
              <a:rPr lang="en-US" sz="4200" spc="-167">
                <a:solidFill>
                  <a:srgbClr val="000000"/>
                </a:solidFill>
                <a:latin typeface="Open Sans Bold"/>
              </a:rPr>
              <a:t>HANS C. LAGUNA</a:t>
            </a:r>
          </a:p>
        </p:txBody>
      </p:sp>
      <p:sp>
        <p:nvSpPr>
          <p:cNvPr id="4" name="Freeform 4"/>
          <p:cNvSpPr/>
          <p:nvPr/>
        </p:nvSpPr>
        <p:spPr>
          <a:xfrm>
            <a:off x="505434" y="282819"/>
            <a:ext cx="4804796" cy="1176801"/>
          </a:xfrm>
          <a:custGeom>
            <a:avLst/>
            <a:gdLst/>
            <a:ahLst/>
            <a:cxnLst/>
            <a:rect l="l" t="t" r="r" b="b"/>
            <a:pathLst>
              <a:path w="4804796" h="1176801">
                <a:moveTo>
                  <a:pt x="0" y="0"/>
                </a:moveTo>
                <a:lnTo>
                  <a:pt x="4804796" y="0"/>
                </a:lnTo>
                <a:lnTo>
                  <a:pt x="4804796" y="1176801"/>
                </a:lnTo>
                <a:lnTo>
                  <a:pt x="0" y="1176801"/>
                </a:lnTo>
                <a:lnTo>
                  <a:pt x="0" y="0"/>
                </a:lnTo>
                <a:close/>
              </a:path>
            </a:pathLst>
          </a:custGeom>
          <a:blipFill>
            <a:blip r:embed="rId3"/>
            <a:stretch>
              <a:fillRect l="-2408" r="-2408"/>
            </a:stretch>
          </a:blipFill>
        </p:spPr>
        <p:txBody>
          <a:bodyPr/>
          <a:lstStyle/>
          <a:p>
            <a:endParaRPr lang="en-PH"/>
          </a:p>
        </p:txBody>
      </p:sp>
      <p:sp>
        <p:nvSpPr>
          <p:cNvPr id="5" name="Freeform 5"/>
          <p:cNvSpPr/>
          <p:nvPr/>
        </p:nvSpPr>
        <p:spPr>
          <a:xfrm>
            <a:off x="9144000" y="141411"/>
            <a:ext cx="9015412" cy="1497156"/>
          </a:xfrm>
          <a:custGeom>
            <a:avLst/>
            <a:gdLst/>
            <a:ahLst/>
            <a:cxnLst/>
            <a:rect l="l" t="t" r="r" b="b"/>
            <a:pathLst>
              <a:path w="9015412" h="1497156">
                <a:moveTo>
                  <a:pt x="0" y="0"/>
                </a:moveTo>
                <a:lnTo>
                  <a:pt x="9015412" y="0"/>
                </a:lnTo>
                <a:lnTo>
                  <a:pt x="9015412" y="1497156"/>
                </a:lnTo>
                <a:lnTo>
                  <a:pt x="0" y="1497156"/>
                </a:lnTo>
                <a:lnTo>
                  <a:pt x="0" y="0"/>
                </a:lnTo>
                <a:close/>
              </a:path>
            </a:pathLst>
          </a:custGeom>
          <a:blipFill>
            <a:blip r:embed="rId4"/>
            <a:stretch>
              <a:fillRect t="-8785" b="-8785"/>
            </a:stretch>
          </a:blipFill>
        </p:spPr>
        <p:txBody>
          <a:bodyPr/>
          <a:lstStyle/>
          <a:p>
            <a:endParaRPr lang="en-PH"/>
          </a:p>
        </p:txBody>
      </p:sp>
      <p:grpSp>
        <p:nvGrpSpPr>
          <p:cNvPr id="6" name="Group 6"/>
          <p:cNvGrpSpPr/>
          <p:nvPr/>
        </p:nvGrpSpPr>
        <p:grpSpPr>
          <a:xfrm>
            <a:off x="12218565" y="154966"/>
            <a:ext cx="5940847" cy="1453922"/>
            <a:chOff x="0" y="0"/>
            <a:chExt cx="7921130" cy="1938562"/>
          </a:xfrm>
        </p:grpSpPr>
        <p:sp>
          <p:nvSpPr>
            <p:cNvPr id="7" name="Freeform 7"/>
            <p:cNvSpPr/>
            <p:nvPr/>
          </p:nvSpPr>
          <p:spPr>
            <a:xfrm>
              <a:off x="0" y="0"/>
              <a:ext cx="7921117" cy="1938528"/>
            </a:xfrm>
            <a:custGeom>
              <a:avLst/>
              <a:gdLst/>
              <a:ahLst/>
              <a:cxnLst/>
              <a:rect l="l" t="t" r="r" b="b"/>
              <a:pathLst>
                <a:path w="7921117" h="1938528">
                  <a:moveTo>
                    <a:pt x="0" y="0"/>
                  </a:moveTo>
                  <a:lnTo>
                    <a:pt x="7921117" y="0"/>
                  </a:lnTo>
                  <a:lnTo>
                    <a:pt x="7921117" y="1938528"/>
                  </a:lnTo>
                  <a:lnTo>
                    <a:pt x="0" y="1938528"/>
                  </a:lnTo>
                  <a:close/>
                </a:path>
              </a:pathLst>
            </a:custGeom>
            <a:solidFill>
              <a:srgbClr val="EA401E"/>
            </a:solidFill>
          </p:spPr>
          <p:txBody>
            <a:bodyPr/>
            <a:lstStyle/>
            <a:p>
              <a:endParaRPr lang="en-PH"/>
            </a:p>
          </p:txBody>
        </p:sp>
      </p:grpSp>
      <p:sp>
        <p:nvSpPr>
          <p:cNvPr id="8" name="Freeform 8"/>
          <p:cNvSpPr/>
          <p:nvPr/>
        </p:nvSpPr>
        <p:spPr>
          <a:xfrm>
            <a:off x="12442840" y="308304"/>
            <a:ext cx="1366749" cy="1147244"/>
          </a:xfrm>
          <a:custGeom>
            <a:avLst/>
            <a:gdLst/>
            <a:ahLst/>
            <a:cxnLst/>
            <a:rect l="l" t="t" r="r" b="b"/>
            <a:pathLst>
              <a:path w="1366749" h="1147244">
                <a:moveTo>
                  <a:pt x="0" y="0"/>
                </a:moveTo>
                <a:lnTo>
                  <a:pt x="1366750" y="0"/>
                </a:lnTo>
                <a:lnTo>
                  <a:pt x="1366750" y="1147244"/>
                </a:lnTo>
                <a:lnTo>
                  <a:pt x="0" y="1147244"/>
                </a:lnTo>
                <a:lnTo>
                  <a:pt x="0" y="0"/>
                </a:lnTo>
                <a:close/>
              </a:path>
            </a:pathLst>
          </a:custGeom>
          <a:blipFill>
            <a:blip r:embed="rId5"/>
            <a:stretch>
              <a:fillRect l="-9690" r="-9690"/>
            </a:stretch>
          </a:blipFill>
        </p:spPr>
        <p:txBody>
          <a:bodyPr/>
          <a:lstStyle/>
          <a:p>
            <a:endParaRPr lang="en-PH"/>
          </a:p>
        </p:txBody>
      </p:sp>
      <p:sp>
        <p:nvSpPr>
          <p:cNvPr id="9" name="TextBox 9"/>
          <p:cNvSpPr txBox="1"/>
          <p:nvPr/>
        </p:nvSpPr>
        <p:spPr>
          <a:xfrm>
            <a:off x="13901029" y="338064"/>
            <a:ext cx="4166943" cy="983948"/>
          </a:xfrm>
          <a:prstGeom prst="rect">
            <a:avLst/>
          </a:prstGeom>
        </p:spPr>
        <p:txBody>
          <a:bodyPr lIns="0" tIns="0" rIns="0" bIns="0" rtlCol="0" anchor="t">
            <a:spAutoFit/>
          </a:bodyPr>
          <a:lstStyle/>
          <a:p>
            <a:pPr algn="ctr">
              <a:lnSpc>
                <a:spcPts val="2879"/>
              </a:lnSpc>
            </a:pPr>
            <a:r>
              <a:rPr lang="en-US" sz="2400" spc="-95">
                <a:solidFill>
                  <a:srgbClr val="FFFFFF"/>
                </a:solidFill>
                <a:latin typeface="Open Sans"/>
              </a:rPr>
              <a:t>School of Information Technology</a:t>
            </a:r>
          </a:p>
          <a:p>
            <a:pPr algn="l">
              <a:lnSpc>
                <a:spcPts val="1620"/>
              </a:lnSpc>
            </a:pPr>
            <a:r>
              <a:rPr lang="en-US" sz="1350" spc="-53">
                <a:solidFill>
                  <a:srgbClr val="FFFFFF"/>
                </a:solidFill>
                <a:latin typeface="Roboto Condensed"/>
              </a:rPr>
              <a:t>333 Sen. Gil Puyat Ave., Makati City 1200, Philippines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31672" y="5772508"/>
            <a:ext cx="13052172" cy="2134005"/>
          </a:xfrm>
          <a:custGeom>
            <a:avLst/>
            <a:gdLst/>
            <a:ahLst/>
            <a:cxnLst/>
            <a:rect l="l" t="t" r="r" b="b"/>
            <a:pathLst>
              <a:path w="13052172" h="2134005">
                <a:moveTo>
                  <a:pt x="0" y="0"/>
                </a:moveTo>
                <a:lnTo>
                  <a:pt x="13052172" y="0"/>
                </a:lnTo>
                <a:lnTo>
                  <a:pt x="13052172" y="2134006"/>
                </a:lnTo>
                <a:lnTo>
                  <a:pt x="0" y="2134006"/>
                </a:lnTo>
                <a:lnTo>
                  <a:pt x="0" y="0"/>
                </a:lnTo>
                <a:close/>
              </a:path>
            </a:pathLst>
          </a:custGeom>
          <a:blipFill>
            <a:blip r:embed="rId3"/>
            <a:stretch>
              <a:fillRect/>
            </a:stretch>
          </a:blipFill>
        </p:spPr>
        <p:txBody>
          <a:bodyPr/>
          <a:lstStyle/>
          <a:p>
            <a:endParaRPr lang="en-PH"/>
          </a:p>
        </p:txBody>
      </p:sp>
      <p:sp>
        <p:nvSpPr>
          <p:cNvPr id="3" name="TextBox 3"/>
          <p:cNvSpPr txBox="1"/>
          <p:nvPr/>
        </p:nvSpPr>
        <p:spPr>
          <a:xfrm>
            <a:off x="3123853" y="531934"/>
            <a:ext cx="8180070"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Data Acquisition</a:t>
            </a: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5" name="TextBox 5"/>
          <p:cNvSpPr txBox="1"/>
          <p:nvPr/>
        </p:nvSpPr>
        <p:spPr>
          <a:xfrm>
            <a:off x="3123854" y="1976437"/>
            <a:ext cx="14135446" cy="3936276"/>
          </a:xfrm>
          <a:prstGeom prst="rect">
            <a:avLst/>
          </a:prstGeom>
        </p:spPr>
        <p:txBody>
          <a:bodyPr lIns="0" tIns="0" rIns="0" bIns="0" rtlCol="0" anchor="t">
            <a:spAutoFit/>
          </a:bodyPr>
          <a:lstStyle/>
          <a:p>
            <a:pPr marL="725934" lvl="1" indent="-362967" algn="just">
              <a:lnSpc>
                <a:spcPts val="5178"/>
              </a:lnSpc>
              <a:buFont typeface="Arial"/>
              <a:buChar char="•"/>
            </a:pPr>
            <a:r>
              <a:rPr lang="en-US" sz="3362" spc="-131">
                <a:solidFill>
                  <a:srgbClr val="000000"/>
                </a:solidFill>
                <a:latin typeface="Open Sans"/>
              </a:rPr>
              <a:t>Used custom Python script with Selenium and Google Chrome</a:t>
            </a:r>
          </a:p>
          <a:p>
            <a:pPr marL="725934" lvl="1" indent="-362967" algn="just">
              <a:lnSpc>
                <a:spcPts val="5178"/>
              </a:lnSpc>
              <a:buFont typeface="Arial"/>
              <a:buChar char="•"/>
            </a:pPr>
            <a:r>
              <a:rPr lang="en-US" sz="3362" spc="-131">
                <a:solidFill>
                  <a:srgbClr val="000000"/>
                </a:solidFill>
                <a:latin typeface="Open Sans"/>
              </a:rPr>
              <a:t>Searched for "Philippine Ambulances" on Google Images</a:t>
            </a:r>
          </a:p>
          <a:p>
            <a:pPr marL="725934" lvl="1" indent="-362967" algn="just">
              <a:lnSpc>
                <a:spcPts val="5178"/>
              </a:lnSpc>
              <a:buFont typeface="Arial"/>
              <a:buChar char="•"/>
            </a:pPr>
            <a:r>
              <a:rPr lang="en-US" sz="3362" spc="-131">
                <a:solidFill>
                  <a:srgbClr val="000000"/>
                </a:solidFill>
                <a:latin typeface="Open Sans"/>
              </a:rPr>
              <a:t>Script scrolled down to load image containers and downloaded images</a:t>
            </a:r>
          </a:p>
          <a:p>
            <a:pPr marL="725934" lvl="1" indent="-362967">
              <a:lnSpc>
                <a:spcPts val="5178"/>
              </a:lnSpc>
              <a:buFont typeface="Arial"/>
              <a:buChar char="•"/>
            </a:pPr>
            <a:r>
              <a:rPr lang="en-US" sz="3362" spc="-131">
                <a:solidFill>
                  <a:srgbClr val="000000"/>
                </a:solidFill>
                <a:latin typeface="Open Sans"/>
              </a:rPr>
              <a:t>Collected 1840 clean images of Philippine ambulances</a:t>
            </a:r>
          </a:p>
          <a:p>
            <a:pPr marL="725934" lvl="1" indent="-362967" algn="just">
              <a:lnSpc>
                <a:spcPts val="5178"/>
              </a:lnSpc>
              <a:buFont typeface="Arial"/>
              <a:buChar char="•"/>
            </a:pPr>
            <a:r>
              <a:rPr lang="en-US" sz="3362" spc="-131">
                <a:solidFill>
                  <a:srgbClr val="000000"/>
                </a:solidFill>
                <a:latin typeface="Open Sans"/>
              </a:rPr>
              <a:t>Expanded to 5520 after data augmentation</a:t>
            </a:r>
          </a:p>
          <a:p>
            <a:pPr algn="just">
              <a:lnSpc>
                <a:spcPts val="5178"/>
              </a:lnSpc>
            </a:pPr>
            <a:endParaRPr lang="en-US" sz="3362" spc="-131">
              <a:solidFill>
                <a:srgbClr val="000000"/>
              </a:solidFill>
              <a:latin typeface="Open Sans"/>
            </a:endParaRPr>
          </a:p>
        </p:txBody>
      </p:sp>
      <p:grpSp>
        <p:nvGrpSpPr>
          <p:cNvPr id="6" name="Group 6"/>
          <p:cNvGrpSpPr/>
          <p:nvPr/>
        </p:nvGrpSpPr>
        <p:grpSpPr>
          <a:xfrm>
            <a:off x="-9531" y="68240"/>
            <a:ext cx="2662854" cy="1171989"/>
            <a:chOff x="0" y="0"/>
            <a:chExt cx="3550472" cy="1562652"/>
          </a:xfrm>
        </p:grpSpPr>
        <p:sp>
          <p:nvSpPr>
            <p:cNvPr id="7" name="Freeform 7"/>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8" name="Freeform 8"/>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9" name="TextBox 9"/>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10" name="Group 10"/>
          <p:cNvGrpSpPr/>
          <p:nvPr/>
        </p:nvGrpSpPr>
        <p:grpSpPr>
          <a:xfrm>
            <a:off x="0" y="1378025"/>
            <a:ext cx="2662856" cy="1171991"/>
            <a:chOff x="0" y="0"/>
            <a:chExt cx="3550474" cy="1562654"/>
          </a:xfrm>
        </p:grpSpPr>
        <p:sp>
          <p:nvSpPr>
            <p:cNvPr id="11" name="Freeform 11"/>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2" name="Freeform 12"/>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3" name="TextBox 13"/>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4" name="Group 14"/>
          <p:cNvGrpSpPr/>
          <p:nvPr/>
        </p:nvGrpSpPr>
        <p:grpSpPr>
          <a:xfrm>
            <a:off x="0" y="2683366"/>
            <a:ext cx="2662856" cy="1171992"/>
            <a:chOff x="0" y="0"/>
            <a:chExt cx="3550474" cy="1562656"/>
          </a:xfrm>
        </p:grpSpPr>
        <p:sp>
          <p:nvSpPr>
            <p:cNvPr id="15" name="Freeform 1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6" name="Freeform 1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7" name="TextBox 17"/>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8" name="Group 18"/>
          <p:cNvGrpSpPr/>
          <p:nvPr/>
        </p:nvGrpSpPr>
        <p:grpSpPr>
          <a:xfrm>
            <a:off x="0" y="3988708"/>
            <a:ext cx="2662857" cy="1160203"/>
            <a:chOff x="0" y="0"/>
            <a:chExt cx="3550476" cy="1546938"/>
          </a:xfrm>
        </p:grpSpPr>
        <p:sp>
          <p:nvSpPr>
            <p:cNvPr id="19" name="Freeform 1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0" name="Freeform 2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1" name="TextBox 21"/>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2" name="Group 22"/>
          <p:cNvGrpSpPr/>
          <p:nvPr/>
        </p:nvGrpSpPr>
        <p:grpSpPr>
          <a:xfrm>
            <a:off x="0" y="5282261"/>
            <a:ext cx="2662857" cy="1160203"/>
            <a:chOff x="0" y="0"/>
            <a:chExt cx="3550476" cy="1546938"/>
          </a:xfrm>
        </p:grpSpPr>
        <p:sp>
          <p:nvSpPr>
            <p:cNvPr id="23" name="Freeform 23"/>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4" name="Freeform 24"/>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5" name="TextBox 25"/>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6" name="Group 26"/>
          <p:cNvGrpSpPr/>
          <p:nvPr/>
        </p:nvGrpSpPr>
        <p:grpSpPr>
          <a:xfrm>
            <a:off x="-9536" y="6575815"/>
            <a:ext cx="2662858" cy="1160203"/>
            <a:chOff x="0" y="0"/>
            <a:chExt cx="3550478" cy="1546938"/>
          </a:xfrm>
        </p:grpSpPr>
        <p:sp>
          <p:nvSpPr>
            <p:cNvPr id="27" name="Freeform 2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8" name="Freeform 2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9" name="TextBox 29"/>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30" name="Group 30"/>
          <p:cNvGrpSpPr/>
          <p:nvPr/>
        </p:nvGrpSpPr>
        <p:grpSpPr>
          <a:xfrm>
            <a:off x="-9536" y="7869368"/>
            <a:ext cx="2662858" cy="1160203"/>
            <a:chOff x="0" y="0"/>
            <a:chExt cx="3550478" cy="1546938"/>
          </a:xfrm>
        </p:grpSpPr>
        <p:sp>
          <p:nvSpPr>
            <p:cNvPr id="31" name="Freeform 3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2" name="Freeform 3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3" name="TextBox 33"/>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4" name="Freeform 34"/>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8309" y="5709102"/>
            <a:ext cx="13005545" cy="3085349"/>
          </a:xfrm>
          <a:custGeom>
            <a:avLst/>
            <a:gdLst/>
            <a:ahLst/>
            <a:cxnLst/>
            <a:rect l="l" t="t" r="r" b="b"/>
            <a:pathLst>
              <a:path w="13005545" h="3085349">
                <a:moveTo>
                  <a:pt x="0" y="0"/>
                </a:moveTo>
                <a:lnTo>
                  <a:pt x="13005545" y="0"/>
                </a:lnTo>
                <a:lnTo>
                  <a:pt x="13005545" y="3085349"/>
                </a:lnTo>
                <a:lnTo>
                  <a:pt x="0" y="3085349"/>
                </a:lnTo>
                <a:lnTo>
                  <a:pt x="0" y="0"/>
                </a:lnTo>
                <a:close/>
              </a:path>
            </a:pathLst>
          </a:custGeom>
          <a:blipFill>
            <a:blip r:embed="rId3"/>
            <a:stretch>
              <a:fillRect/>
            </a:stretch>
          </a:blipFill>
        </p:spPr>
        <p:txBody>
          <a:bodyPr/>
          <a:lstStyle/>
          <a:p>
            <a:endParaRPr lang="en-PH"/>
          </a:p>
        </p:txBody>
      </p:sp>
      <p:sp>
        <p:nvSpPr>
          <p:cNvPr id="3" name="TextBox 3"/>
          <p:cNvSpPr txBox="1"/>
          <p:nvPr/>
        </p:nvSpPr>
        <p:spPr>
          <a:xfrm>
            <a:off x="3103962" y="557632"/>
            <a:ext cx="7060406"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Dataset Overview</a:t>
            </a: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5" name="TextBox 5"/>
          <p:cNvSpPr txBox="1"/>
          <p:nvPr/>
        </p:nvSpPr>
        <p:spPr>
          <a:xfrm>
            <a:off x="3326164" y="1586502"/>
            <a:ext cx="13365004" cy="4336132"/>
          </a:xfrm>
          <a:prstGeom prst="rect">
            <a:avLst/>
          </a:prstGeom>
        </p:spPr>
        <p:txBody>
          <a:bodyPr lIns="0" tIns="0" rIns="0" bIns="0" rtlCol="0" anchor="t">
            <a:spAutoFit/>
          </a:bodyPr>
          <a:lstStyle/>
          <a:p>
            <a:pPr marL="683003" lvl="1" indent="-341501" algn="just">
              <a:lnSpc>
                <a:spcPts val="4903"/>
              </a:lnSpc>
              <a:buFont typeface="Arial"/>
              <a:buChar char="•"/>
            </a:pPr>
            <a:r>
              <a:rPr lang="en-US" sz="3163" spc="-123">
                <a:solidFill>
                  <a:srgbClr val="000000"/>
                </a:solidFill>
                <a:latin typeface="Open Sans"/>
              </a:rPr>
              <a:t>Dataset includes Philippine Type I, Type II, and Type III ambulances</a:t>
            </a:r>
          </a:p>
          <a:p>
            <a:pPr marL="683003" lvl="1" indent="-341501" algn="just">
              <a:lnSpc>
                <a:spcPts val="4903"/>
              </a:lnSpc>
              <a:buFont typeface="Arial"/>
              <a:buChar char="•"/>
            </a:pPr>
            <a:r>
              <a:rPr lang="en-US" sz="3163" spc="-123">
                <a:solidFill>
                  <a:srgbClr val="000000"/>
                </a:solidFill>
                <a:latin typeface="Open Sans"/>
              </a:rPr>
              <a:t>Distinctive features were classified: Sirens and Labels</a:t>
            </a:r>
          </a:p>
          <a:p>
            <a:pPr marL="683003" lvl="1" indent="-341501" algn="just">
              <a:lnSpc>
                <a:spcPts val="4903"/>
              </a:lnSpc>
              <a:buFont typeface="Arial"/>
              <a:buChar char="•"/>
            </a:pPr>
            <a:r>
              <a:rPr lang="en-US" sz="3163" spc="-123">
                <a:solidFill>
                  <a:srgbClr val="000000"/>
                </a:solidFill>
                <a:latin typeface="Open Sans"/>
              </a:rPr>
              <a:t>Ambulance Classification:</a:t>
            </a:r>
          </a:p>
          <a:p>
            <a:pPr marL="1366006" lvl="2" indent="-455335" algn="just">
              <a:lnSpc>
                <a:spcPts val="4903"/>
              </a:lnSpc>
              <a:buFont typeface="Arial"/>
              <a:buChar char="⚬"/>
            </a:pPr>
            <a:r>
              <a:rPr lang="en-US" sz="3163" spc="-123">
                <a:solidFill>
                  <a:srgbClr val="000000"/>
                </a:solidFill>
                <a:latin typeface="Open Sans"/>
              </a:rPr>
              <a:t>Type I: Small truck-based, box-shaped patient compartment</a:t>
            </a:r>
          </a:p>
          <a:p>
            <a:pPr marL="1366006" lvl="2" indent="-455335" algn="just">
              <a:lnSpc>
                <a:spcPts val="4903"/>
              </a:lnSpc>
              <a:buFont typeface="Arial"/>
              <a:buChar char="⚬"/>
            </a:pPr>
            <a:r>
              <a:rPr lang="en-US" sz="3163" spc="-123">
                <a:solidFill>
                  <a:srgbClr val="000000"/>
                </a:solidFill>
                <a:latin typeface="Open Sans"/>
              </a:rPr>
              <a:t>Type II: Heavy-duty van units, minimal modification</a:t>
            </a:r>
          </a:p>
          <a:p>
            <a:pPr marL="1366006" lvl="2" indent="-455335" algn="just">
              <a:lnSpc>
                <a:spcPts val="4903"/>
              </a:lnSpc>
              <a:buFont typeface="Arial"/>
              <a:buChar char="⚬"/>
            </a:pPr>
            <a:r>
              <a:rPr lang="en-US" sz="3163" spc="-123">
                <a:solidFill>
                  <a:srgbClr val="000000"/>
                </a:solidFill>
                <a:latin typeface="Open Sans"/>
              </a:rPr>
              <a:t>Type III: Similar to Type I, box compartment on heavy-duty van chassis</a:t>
            </a:r>
          </a:p>
          <a:p>
            <a:pPr algn="just">
              <a:lnSpc>
                <a:spcPts val="4903"/>
              </a:lnSpc>
            </a:pPr>
            <a:endParaRPr lang="en-US" sz="3163" spc="-123">
              <a:solidFill>
                <a:srgbClr val="000000"/>
              </a:solidFill>
              <a:latin typeface="Open Sans"/>
            </a:endParaRPr>
          </a:p>
        </p:txBody>
      </p:sp>
      <p:grpSp>
        <p:nvGrpSpPr>
          <p:cNvPr id="6" name="Group 6"/>
          <p:cNvGrpSpPr/>
          <p:nvPr/>
        </p:nvGrpSpPr>
        <p:grpSpPr>
          <a:xfrm>
            <a:off x="-9531" y="68240"/>
            <a:ext cx="2662854" cy="1171989"/>
            <a:chOff x="0" y="0"/>
            <a:chExt cx="3550472" cy="1562652"/>
          </a:xfrm>
        </p:grpSpPr>
        <p:sp>
          <p:nvSpPr>
            <p:cNvPr id="7" name="Freeform 7"/>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8" name="Freeform 8"/>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9" name="TextBox 9"/>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10" name="Group 10"/>
          <p:cNvGrpSpPr/>
          <p:nvPr/>
        </p:nvGrpSpPr>
        <p:grpSpPr>
          <a:xfrm>
            <a:off x="0" y="1378025"/>
            <a:ext cx="2662856" cy="1171991"/>
            <a:chOff x="0" y="0"/>
            <a:chExt cx="3550474" cy="1562654"/>
          </a:xfrm>
        </p:grpSpPr>
        <p:sp>
          <p:nvSpPr>
            <p:cNvPr id="11" name="Freeform 11"/>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2" name="Freeform 12"/>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3" name="TextBox 13"/>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4" name="Group 14"/>
          <p:cNvGrpSpPr/>
          <p:nvPr/>
        </p:nvGrpSpPr>
        <p:grpSpPr>
          <a:xfrm>
            <a:off x="0" y="2683366"/>
            <a:ext cx="2662856" cy="1171992"/>
            <a:chOff x="0" y="0"/>
            <a:chExt cx="3550474" cy="1562656"/>
          </a:xfrm>
        </p:grpSpPr>
        <p:sp>
          <p:nvSpPr>
            <p:cNvPr id="15" name="Freeform 1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6" name="Freeform 1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7" name="TextBox 17"/>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8" name="Group 18"/>
          <p:cNvGrpSpPr/>
          <p:nvPr/>
        </p:nvGrpSpPr>
        <p:grpSpPr>
          <a:xfrm>
            <a:off x="0" y="3988708"/>
            <a:ext cx="2662857" cy="1160203"/>
            <a:chOff x="0" y="0"/>
            <a:chExt cx="3550476" cy="1546938"/>
          </a:xfrm>
        </p:grpSpPr>
        <p:sp>
          <p:nvSpPr>
            <p:cNvPr id="19" name="Freeform 1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0" name="Freeform 2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1" name="TextBox 21"/>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2" name="Group 22"/>
          <p:cNvGrpSpPr/>
          <p:nvPr/>
        </p:nvGrpSpPr>
        <p:grpSpPr>
          <a:xfrm>
            <a:off x="0" y="5282261"/>
            <a:ext cx="2662857" cy="1160203"/>
            <a:chOff x="0" y="0"/>
            <a:chExt cx="3550476" cy="1546938"/>
          </a:xfrm>
        </p:grpSpPr>
        <p:sp>
          <p:nvSpPr>
            <p:cNvPr id="23" name="Freeform 23"/>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4" name="Freeform 24"/>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5" name="TextBox 25"/>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6" name="Group 26"/>
          <p:cNvGrpSpPr/>
          <p:nvPr/>
        </p:nvGrpSpPr>
        <p:grpSpPr>
          <a:xfrm>
            <a:off x="-9536" y="6575815"/>
            <a:ext cx="2662858" cy="1160203"/>
            <a:chOff x="0" y="0"/>
            <a:chExt cx="3550478" cy="1546938"/>
          </a:xfrm>
        </p:grpSpPr>
        <p:sp>
          <p:nvSpPr>
            <p:cNvPr id="27" name="Freeform 2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8" name="Freeform 2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9" name="TextBox 29"/>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30" name="Group 30"/>
          <p:cNvGrpSpPr/>
          <p:nvPr/>
        </p:nvGrpSpPr>
        <p:grpSpPr>
          <a:xfrm>
            <a:off x="-9536" y="7869368"/>
            <a:ext cx="2662858" cy="1160203"/>
            <a:chOff x="0" y="0"/>
            <a:chExt cx="3550478" cy="1546938"/>
          </a:xfrm>
        </p:grpSpPr>
        <p:sp>
          <p:nvSpPr>
            <p:cNvPr id="31" name="Freeform 3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2" name="Freeform 3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3" name="TextBox 33"/>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4" name="Freeform 34"/>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48515" y="4898839"/>
            <a:ext cx="9082243" cy="4181915"/>
          </a:xfrm>
          <a:custGeom>
            <a:avLst/>
            <a:gdLst/>
            <a:ahLst/>
            <a:cxnLst/>
            <a:rect l="l" t="t" r="r" b="b"/>
            <a:pathLst>
              <a:path w="9082243" h="4181915">
                <a:moveTo>
                  <a:pt x="0" y="0"/>
                </a:moveTo>
                <a:lnTo>
                  <a:pt x="9082243" y="0"/>
                </a:lnTo>
                <a:lnTo>
                  <a:pt x="9082243" y="4181916"/>
                </a:lnTo>
                <a:lnTo>
                  <a:pt x="0" y="4181916"/>
                </a:lnTo>
                <a:lnTo>
                  <a:pt x="0" y="0"/>
                </a:lnTo>
                <a:close/>
              </a:path>
            </a:pathLst>
          </a:custGeom>
          <a:blipFill>
            <a:blip r:embed="rId3"/>
            <a:stretch>
              <a:fillRect/>
            </a:stretch>
          </a:blipFill>
        </p:spPr>
        <p:txBody>
          <a:bodyPr/>
          <a:lstStyle/>
          <a:p>
            <a:endParaRPr lang="en-PH"/>
          </a:p>
        </p:txBody>
      </p:sp>
      <p:sp>
        <p:nvSpPr>
          <p:cNvPr id="3" name="TextBox 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
        <p:nvSpPr>
          <p:cNvPr id="33" name="TextBox 33"/>
          <p:cNvSpPr txBox="1"/>
          <p:nvPr/>
        </p:nvSpPr>
        <p:spPr>
          <a:xfrm>
            <a:off x="3923112" y="903882"/>
            <a:ext cx="7060406"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Dataset Overview</a:t>
            </a:r>
          </a:p>
        </p:txBody>
      </p:sp>
      <p:sp>
        <p:nvSpPr>
          <p:cNvPr id="34" name="TextBox 34"/>
          <p:cNvSpPr txBox="1"/>
          <p:nvPr/>
        </p:nvSpPr>
        <p:spPr>
          <a:xfrm>
            <a:off x="3923112" y="1657124"/>
            <a:ext cx="12367402" cy="2789994"/>
          </a:xfrm>
          <a:prstGeom prst="rect">
            <a:avLst/>
          </a:prstGeom>
        </p:spPr>
        <p:txBody>
          <a:bodyPr lIns="0" tIns="0" rIns="0" bIns="0" rtlCol="0" anchor="t">
            <a:spAutoFit/>
          </a:bodyPr>
          <a:lstStyle/>
          <a:p>
            <a:pPr marL="623280" lvl="1" indent="-311640">
              <a:lnSpc>
                <a:spcPts val="4445"/>
              </a:lnSpc>
              <a:buFont typeface="Arial"/>
              <a:buChar char="•"/>
            </a:pPr>
            <a:r>
              <a:rPr lang="en-US" sz="2886" spc="-112">
                <a:solidFill>
                  <a:srgbClr val="000000"/>
                </a:solidFill>
                <a:latin typeface="Open Sans"/>
              </a:rPr>
              <a:t>Dataset includes 1,840 images of ambulances, cars, and vans, all of which have sirens and are labeled "Ambulance."</a:t>
            </a:r>
          </a:p>
          <a:p>
            <a:pPr marL="623280" lvl="1" indent="-311640">
              <a:lnSpc>
                <a:spcPts val="4445"/>
              </a:lnSpc>
              <a:buFont typeface="Arial"/>
              <a:buChar char="•"/>
            </a:pPr>
            <a:r>
              <a:rPr lang="en-US" sz="2886" spc="-115">
                <a:solidFill>
                  <a:srgbClr val="000000"/>
                </a:solidFill>
                <a:latin typeface="Open Sans"/>
              </a:rPr>
              <a:t>This dataset is designed specifically for the YOLOv5s model, which is finely tuned for accurate ambulance detection and classification in the context of the Philippines.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7242" y="1714274"/>
            <a:ext cx="8667387" cy="7107936"/>
          </a:xfrm>
          <a:prstGeom prst="rect">
            <a:avLst/>
          </a:prstGeom>
        </p:spPr>
        <p:txBody>
          <a:bodyPr lIns="0" tIns="0" rIns="0" bIns="0" rtlCol="0" anchor="t">
            <a:spAutoFit/>
          </a:bodyPr>
          <a:lstStyle/>
          <a:p>
            <a:pPr marL="518160" lvl="1" indent="-259080">
              <a:lnSpc>
                <a:spcPts val="3311"/>
              </a:lnSpc>
              <a:buFont typeface="Arial"/>
              <a:buChar char="•"/>
            </a:pPr>
            <a:r>
              <a:rPr lang="en-US" sz="2400" spc="-93">
                <a:solidFill>
                  <a:srgbClr val="000000"/>
                </a:solidFill>
                <a:latin typeface="Open Sans"/>
              </a:rPr>
              <a:t>Dataset cleaning phase to remove unsuitable images (blurry, out of frame, obstructed).</a:t>
            </a:r>
          </a:p>
          <a:p>
            <a:pPr marL="518160" lvl="1" indent="-259080">
              <a:lnSpc>
                <a:spcPts val="3311"/>
              </a:lnSpc>
              <a:buFont typeface="Arial"/>
              <a:buChar char="•"/>
            </a:pPr>
            <a:r>
              <a:rPr lang="en-US" sz="2400" spc="-93">
                <a:solidFill>
                  <a:srgbClr val="000000"/>
                </a:solidFill>
                <a:latin typeface="Open Sans"/>
              </a:rPr>
              <a:t>Data labeling on the Roboflow platform, manually labeling features like chassis, sirens, and "AMBULANCE" labels.</a:t>
            </a:r>
          </a:p>
          <a:p>
            <a:pPr marL="518160" lvl="1" indent="-259080">
              <a:lnSpc>
                <a:spcPts val="3311"/>
              </a:lnSpc>
              <a:buFont typeface="Arial"/>
              <a:buChar char="•"/>
            </a:pPr>
            <a:r>
              <a:rPr lang="en-US" sz="2400" spc="-93">
                <a:solidFill>
                  <a:srgbClr val="000000"/>
                </a:solidFill>
                <a:latin typeface="Open Sans"/>
              </a:rPr>
              <a:t>Labeled images exported as text files for machine learning classifier.</a:t>
            </a:r>
          </a:p>
          <a:p>
            <a:pPr marL="518160" lvl="1" indent="-259080">
              <a:lnSpc>
                <a:spcPts val="3311"/>
              </a:lnSpc>
              <a:buFont typeface="Arial"/>
              <a:buChar char="•"/>
            </a:pPr>
            <a:r>
              <a:rPr lang="en-US" sz="2400" spc="-93">
                <a:solidFill>
                  <a:srgbClr val="000000"/>
                </a:solidFill>
                <a:latin typeface="Open Sans"/>
              </a:rPr>
              <a:t>Data augmentation techniques applied to enhance YOLOv5 model's performance.</a:t>
            </a:r>
          </a:p>
          <a:p>
            <a:pPr marL="518160" lvl="1" indent="-259080">
              <a:lnSpc>
                <a:spcPts val="3311"/>
              </a:lnSpc>
              <a:buFont typeface="Arial"/>
              <a:buChar char="•"/>
            </a:pPr>
            <a:r>
              <a:rPr lang="en-US" sz="2400" spc="-93">
                <a:solidFill>
                  <a:srgbClr val="000000"/>
                </a:solidFill>
                <a:latin typeface="Open Sans"/>
              </a:rPr>
              <a:t>Data Augmentation Techniques used:</a:t>
            </a:r>
          </a:p>
          <a:p>
            <a:pPr marL="1036320" lvl="2" indent="-345440">
              <a:lnSpc>
                <a:spcPts val="3311"/>
              </a:lnSpc>
              <a:buFont typeface="Arial"/>
              <a:buChar char="⚬"/>
            </a:pPr>
            <a:r>
              <a:rPr lang="en-US" sz="2400" spc="-93">
                <a:solidFill>
                  <a:srgbClr val="000000"/>
                </a:solidFill>
                <a:latin typeface="Open Sans"/>
              </a:rPr>
              <a:t>Outputs per Training Example (x3)</a:t>
            </a:r>
          </a:p>
          <a:p>
            <a:pPr marL="1036320" lvl="2" indent="-345440">
              <a:lnSpc>
                <a:spcPts val="3311"/>
              </a:lnSpc>
              <a:buFont typeface="Arial"/>
              <a:buChar char="⚬"/>
            </a:pPr>
            <a:r>
              <a:rPr lang="en-US" sz="2400" spc="-93">
                <a:solidFill>
                  <a:srgbClr val="000000"/>
                </a:solidFill>
                <a:latin typeface="Open Sans"/>
              </a:rPr>
              <a:t>Horizontal Flipping</a:t>
            </a:r>
          </a:p>
          <a:p>
            <a:pPr marL="1036320" lvl="2" indent="-345440">
              <a:lnSpc>
                <a:spcPts val="3311"/>
              </a:lnSpc>
              <a:buFont typeface="Arial"/>
              <a:buChar char="⚬"/>
            </a:pPr>
            <a:r>
              <a:rPr lang="en-US" sz="2400" spc="-93">
                <a:solidFill>
                  <a:srgbClr val="000000"/>
                </a:solidFill>
                <a:latin typeface="Open Sans"/>
              </a:rPr>
              <a:t>Hue Adjustment (-50° to +50°)</a:t>
            </a:r>
          </a:p>
          <a:p>
            <a:pPr marL="1036320" lvl="2" indent="-345440">
              <a:lnSpc>
                <a:spcPts val="3311"/>
              </a:lnSpc>
              <a:buFont typeface="Arial"/>
              <a:buChar char="⚬"/>
            </a:pPr>
            <a:r>
              <a:rPr lang="en-US" sz="2400" spc="-93">
                <a:solidFill>
                  <a:srgbClr val="000000"/>
                </a:solidFill>
                <a:latin typeface="Open Sans"/>
              </a:rPr>
              <a:t>Saturation Modification (-50% to +50%)</a:t>
            </a:r>
          </a:p>
          <a:p>
            <a:pPr marL="1036320" lvl="2" indent="-345440">
              <a:lnSpc>
                <a:spcPts val="3311"/>
              </a:lnSpc>
              <a:buFont typeface="Arial"/>
              <a:buChar char="⚬"/>
            </a:pPr>
            <a:r>
              <a:rPr lang="en-US" sz="2400" spc="-93">
                <a:solidFill>
                  <a:srgbClr val="000000"/>
                </a:solidFill>
                <a:latin typeface="Open Sans"/>
              </a:rPr>
              <a:t>Brightness Change (-40% to +40%)</a:t>
            </a:r>
          </a:p>
          <a:p>
            <a:pPr marL="1036320" lvl="2" indent="-345440">
              <a:lnSpc>
                <a:spcPts val="3311"/>
              </a:lnSpc>
              <a:buFont typeface="Arial"/>
              <a:buChar char="⚬"/>
            </a:pPr>
            <a:r>
              <a:rPr lang="en-US" sz="2400" spc="-93">
                <a:solidFill>
                  <a:srgbClr val="000000"/>
                </a:solidFill>
                <a:latin typeface="Open Sans"/>
              </a:rPr>
              <a:t>Blur (Up to 4px)</a:t>
            </a:r>
          </a:p>
          <a:p>
            <a:pPr marL="1036320" lvl="2" indent="-345440">
              <a:lnSpc>
                <a:spcPts val="3311"/>
              </a:lnSpc>
              <a:buFont typeface="Arial"/>
              <a:buChar char="⚬"/>
            </a:pPr>
            <a:r>
              <a:rPr lang="en-US" sz="2400" spc="-93">
                <a:solidFill>
                  <a:srgbClr val="000000"/>
                </a:solidFill>
                <a:latin typeface="Open Sans"/>
              </a:rPr>
              <a:t>Noise (Up to 10% of Pixels)</a:t>
            </a:r>
          </a:p>
          <a:p>
            <a:pPr>
              <a:lnSpc>
                <a:spcPts val="3311"/>
              </a:lnSpc>
            </a:pPr>
            <a:endParaRPr lang="en-US" sz="2400" spc="-93">
              <a:solidFill>
                <a:srgbClr val="000000"/>
              </a:solidFill>
              <a:latin typeface="Open Sans"/>
            </a:endParaRPr>
          </a:p>
        </p:txBody>
      </p:sp>
      <p:sp>
        <p:nvSpPr>
          <p:cNvPr id="3" name="Freeform 3"/>
          <p:cNvSpPr/>
          <p:nvPr/>
        </p:nvSpPr>
        <p:spPr>
          <a:xfrm>
            <a:off x="10149628" y="6477283"/>
            <a:ext cx="7459225" cy="2709191"/>
          </a:xfrm>
          <a:custGeom>
            <a:avLst/>
            <a:gdLst/>
            <a:ahLst/>
            <a:cxnLst/>
            <a:rect l="l" t="t" r="r" b="b"/>
            <a:pathLst>
              <a:path w="7459225" h="2709191">
                <a:moveTo>
                  <a:pt x="0" y="0"/>
                </a:moveTo>
                <a:lnTo>
                  <a:pt x="7459225" y="0"/>
                </a:lnTo>
                <a:lnTo>
                  <a:pt x="7459225" y="2709190"/>
                </a:lnTo>
                <a:lnTo>
                  <a:pt x="0" y="2709190"/>
                </a:lnTo>
                <a:lnTo>
                  <a:pt x="0" y="0"/>
                </a:lnTo>
                <a:close/>
              </a:path>
            </a:pathLst>
          </a:custGeom>
          <a:blipFill>
            <a:blip r:embed="rId3"/>
            <a:stretch>
              <a:fillRect/>
            </a:stretch>
          </a:blipFill>
        </p:spPr>
        <p:txBody>
          <a:bodyPr/>
          <a:lstStyle/>
          <a:p>
            <a:endParaRPr lang="en-PH"/>
          </a:p>
        </p:txBody>
      </p:sp>
      <p:sp>
        <p:nvSpPr>
          <p:cNvPr id="4" name="Freeform 4"/>
          <p:cNvSpPr/>
          <p:nvPr/>
        </p:nvSpPr>
        <p:spPr>
          <a:xfrm>
            <a:off x="12697835" y="3804976"/>
            <a:ext cx="4911018" cy="2454433"/>
          </a:xfrm>
          <a:custGeom>
            <a:avLst/>
            <a:gdLst/>
            <a:ahLst/>
            <a:cxnLst/>
            <a:rect l="l" t="t" r="r" b="b"/>
            <a:pathLst>
              <a:path w="4911018" h="2454433">
                <a:moveTo>
                  <a:pt x="0" y="0"/>
                </a:moveTo>
                <a:lnTo>
                  <a:pt x="4911018" y="0"/>
                </a:lnTo>
                <a:lnTo>
                  <a:pt x="4911018" y="2454433"/>
                </a:lnTo>
                <a:lnTo>
                  <a:pt x="0" y="2454433"/>
                </a:lnTo>
                <a:lnTo>
                  <a:pt x="0" y="0"/>
                </a:lnTo>
                <a:close/>
              </a:path>
            </a:pathLst>
          </a:custGeom>
          <a:blipFill>
            <a:blip r:embed="rId4"/>
            <a:stretch>
              <a:fillRect l="-35686" t="-34636" b="-34778"/>
            </a:stretch>
          </a:blipFill>
        </p:spPr>
        <p:txBody>
          <a:bodyPr/>
          <a:lstStyle/>
          <a:p>
            <a:endParaRPr lang="en-PH"/>
          </a:p>
        </p:txBody>
      </p:sp>
      <p:sp>
        <p:nvSpPr>
          <p:cNvPr id="5" name="TextBox 5"/>
          <p:cNvSpPr txBox="1"/>
          <p:nvPr/>
        </p:nvSpPr>
        <p:spPr>
          <a:xfrm>
            <a:off x="3923112" y="903882"/>
            <a:ext cx="8175646"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Pre-processing and Data Augmentation</a:t>
            </a:r>
          </a:p>
        </p:txBody>
      </p:sp>
      <p:sp>
        <p:nvSpPr>
          <p:cNvPr id="6" name="TextBox 6"/>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7" name="Group 7"/>
          <p:cNvGrpSpPr/>
          <p:nvPr/>
        </p:nvGrpSpPr>
        <p:grpSpPr>
          <a:xfrm>
            <a:off x="-9531" y="68240"/>
            <a:ext cx="2662854" cy="1171989"/>
            <a:chOff x="0" y="0"/>
            <a:chExt cx="3550472" cy="1562652"/>
          </a:xfrm>
        </p:grpSpPr>
        <p:sp>
          <p:nvSpPr>
            <p:cNvPr id="8" name="Freeform 8"/>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9" name="Freeform 9"/>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0" name="TextBox 10"/>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11" name="Group 11"/>
          <p:cNvGrpSpPr/>
          <p:nvPr/>
        </p:nvGrpSpPr>
        <p:grpSpPr>
          <a:xfrm>
            <a:off x="0" y="1378025"/>
            <a:ext cx="2662856" cy="1171991"/>
            <a:chOff x="0" y="0"/>
            <a:chExt cx="3550474" cy="1562654"/>
          </a:xfrm>
        </p:grpSpPr>
        <p:sp>
          <p:nvSpPr>
            <p:cNvPr id="12" name="Freeform 12"/>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3" name="Freeform 13"/>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4" name="TextBox 14"/>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5" name="Group 15"/>
          <p:cNvGrpSpPr/>
          <p:nvPr/>
        </p:nvGrpSpPr>
        <p:grpSpPr>
          <a:xfrm>
            <a:off x="0" y="2683366"/>
            <a:ext cx="2662856" cy="1171992"/>
            <a:chOff x="0" y="0"/>
            <a:chExt cx="3550474" cy="1562656"/>
          </a:xfrm>
        </p:grpSpPr>
        <p:sp>
          <p:nvSpPr>
            <p:cNvPr id="16" name="Freeform 1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7" name="Freeform 1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8" name="TextBox 18"/>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9" name="Group 19"/>
          <p:cNvGrpSpPr/>
          <p:nvPr/>
        </p:nvGrpSpPr>
        <p:grpSpPr>
          <a:xfrm>
            <a:off x="0" y="3988708"/>
            <a:ext cx="2662857" cy="1160203"/>
            <a:chOff x="0" y="0"/>
            <a:chExt cx="3550476" cy="1546938"/>
          </a:xfrm>
        </p:grpSpPr>
        <p:sp>
          <p:nvSpPr>
            <p:cNvPr id="20" name="Freeform 2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1" name="Freeform 2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2" name="TextBox 22"/>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3" name="Group 23"/>
          <p:cNvGrpSpPr/>
          <p:nvPr/>
        </p:nvGrpSpPr>
        <p:grpSpPr>
          <a:xfrm>
            <a:off x="0" y="5282261"/>
            <a:ext cx="2662857" cy="1160203"/>
            <a:chOff x="0" y="0"/>
            <a:chExt cx="3550476" cy="1546938"/>
          </a:xfrm>
        </p:grpSpPr>
        <p:sp>
          <p:nvSpPr>
            <p:cNvPr id="24" name="Freeform 24"/>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5" name="Freeform 25"/>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6" name="TextBox 26"/>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7" name="Group 27"/>
          <p:cNvGrpSpPr/>
          <p:nvPr/>
        </p:nvGrpSpPr>
        <p:grpSpPr>
          <a:xfrm>
            <a:off x="-9536" y="6575815"/>
            <a:ext cx="2662858" cy="1160203"/>
            <a:chOff x="0" y="0"/>
            <a:chExt cx="3550478" cy="1546938"/>
          </a:xfrm>
        </p:grpSpPr>
        <p:sp>
          <p:nvSpPr>
            <p:cNvPr id="28" name="Freeform 2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9" name="Freeform 2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0" name="TextBox 30"/>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31" name="Group 31"/>
          <p:cNvGrpSpPr/>
          <p:nvPr/>
        </p:nvGrpSpPr>
        <p:grpSpPr>
          <a:xfrm>
            <a:off x="-9536" y="7869368"/>
            <a:ext cx="2662858" cy="1160203"/>
            <a:chOff x="0" y="0"/>
            <a:chExt cx="3550478" cy="1546938"/>
          </a:xfrm>
        </p:grpSpPr>
        <p:sp>
          <p:nvSpPr>
            <p:cNvPr id="32" name="Freeform 3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3" name="Freeform 3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4" name="TextBox 34"/>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5" name="Freeform 35"/>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5"/>
            <a:stretch>
              <a:fillRect/>
            </a:stretch>
          </a:blipFill>
        </p:spPr>
        <p:txBody>
          <a:bodyPr/>
          <a:lstStyle/>
          <a:p>
            <a:endParaRPr lang="en-PH"/>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23112" y="2376470"/>
            <a:ext cx="13577358" cy="3993642"/>
          </a:xfrm>
          <a:prstGeom prst="rect">
            <a:avLst/>
          </a:prstGeom>
        </p:spPr>
        <p:txBody>
          <a:bodyPr lIns="0" tIns="0" rIns="0" bIns="0" rtlCol="0" anchor="t">
            <a:spAutoFit/>
          </a:bodyPr>
          <a:lstStyle/>
          <a:p>
            <a:pPr marL="518160" lvl="1" indent="-259080" algn="just">
              <a:lnSpc>
                <a:spcPts val="3983"/>
              </a:lnSpc>
              <a:buFont typeface="Arial"/>
              <a:buChar char="•"/>
            </a:pPr>
            <a:r>
              <a:rPr lang="en-US" sz="2400" spc="-93">
                <a:solidFill>
                  <a:srgbClr val="000000"/>
                </a:solidFill>
                <a:latin typeface="Open Sans"/>
              </a:rPr>
              <a:t>Ensuring significant differences between augmented and original images is essential.</a:t>
            </a:r>
          </a:p>
          <a:p>
            <a:pPr marL="518160" lvl="1" indent="-259080" algn="just">
              <a:lnSpc>
                <a:spcPts val="3983"/>
              </a:lnSpc>
              <a:buFont typeface="Arial"/>
              <a:buChar char="•"/>
            </a:pPr>
            <a:r>
              <a:rPr lang="en-US" sz="2400" spc="-93">
                <a:solidFill>
                  <a:srgbClr val="000000"/>
                </a:solidFill>
                <a:latin typeface="Open Sans"/>
              </a:rPr>
              <a:t>Structural Similarity Index (SSIM) testing is crucial for this purpose.</a:t>
            </a:r>
          </a:p>
          <a:p>
            <a:pPr marL="518160" lvl="1" indent="-259080" algn="just">
              <a:lnSpc>
                <a:spcPts val="3983"/>
              </a:lnSpc>
              <a:buFont typeface="Arial"/>
              <a:buChar char="•"/>
            </a:pPr>
            <a:r>
              <a:rPr lang="en-US" sz="2400" spc="-93">
                <a:solidFill>
                  <a:srgbClr val="000000"/>
                </a:solidFill>
                <a:latin typeface="Open Sans"/>
              </a:rPr>
              <a:t>SSIM quantifies image similarity, with scores from 0 (no similarity) to 1 (perfect similarity).</a:t>
            </a:r>
          </a:p>
          <a:p>
            <a:pPr marL="518160" lvl="1" indent="-259080" algn="just">
              <a:lnSpc>
                <a:spcPts val="3983"/>
              </a:lnSpc>
              <a:buFont typeface="Arial"/>
              <a:buChar char="•"/>
            </a:pPr>
            <a:r>
              <a:rPr lang="en-US" sz="2400" spc="-93">
                <a:solidFill>
                  <a:srgbClr val="000000"/>
                </a:solidFill>
                <a:latin typeface="Open Sans"/>
              </a:rPr>
              <a:t>SSIM accounts for various image statistics: means (μx, μy), standard deviations (σx, σy), and covariance (σxy) of pixel values.</a:t>
            </a:r>
          </a:p>
          <a:p>
            <a:pPr marL="518160" lvl="1" indent="-259080" algn="just">
              <a:lnSpc>
                <a:spcPts val="3983"/>
              </a:lnSpc>
              <a:buFont typeface="Arial"/>
              <a:buChar char="•"/>
            </a:pPr>
            <a:r>
              <a:rPr lang="en-US" sz="2400" spc="-93">
                <a:solidFill>
                  <a:srgbClr val="000000"/>
                </a:solidFill>
                <a:latin typeface="Open Sans"/>
              </a:rPr>
              <a:t>It incorporates constants (c1 and c2) to prevent division by zero, set as small values for dataset robustness (e.g., c1 = (0.01⋅L)², c2 = (0.03⋅L)², with L as dynamic range).</a:t>
            </a:r>
          </a:p>
          <a:p>
            <a:pPr algn="just">
              <a:lnSpc>
                <a:spcPts val="3983"/>
              </a:lnSpc>
            </a:pPr>
            <a:endParaRPr lang="en-US" sz="2400" spc="-93">
              <a:solidFill>
                <a:srgbClr val="000000"/>
              </a:solidFill>
              <a:latin typeface="Open Sans"/>
            </a:endParaRPr>
          </a:p>
        </p:txBody>
      </p:sp>
      <p:sp>
        <p:nvSpPr>
          <p:cNvPr id="3" name="Freeform 3"/>
          <p:cNvSpPr/>
          <p:nvPr/>
        </p:nvSpPr>
        <p:spPr>
          <a:xfrm>
            <a:off x="7610029" y="6827217"/>
            <a:ext cx="6203523" cy="927377"/>
          </a:xfrm>
          <a:custGeom>
            <a:avLst/>
            <a:gdLst/>
            <a:ahLst/>
            <a:cxnLst/>
            <a:rect l="l" t="t" r="r" b="b"/>
            <a:pathLst>
              <a:path w="6203523" h="927377">
                <a:moveTo>
                  <a:pt x="0" y="0"/>
                </a:moveTo>
                <a:lnTo>
                  <a:pt x="6203524" y="0"/>
                </a:lnTo>
                <a:lnTo>
                  <a:pt x="6203524" y="927377"/>
                </a:lnTo>
                <a:lnTo>
                  <a:pt x="0" y="927377"/>
                </a:lnTo>
                <a:lnTo>
                  <a:pt x="0" y="0"/>
                </a:lnTo>
                <a:close/>
              </a:path>
            </a:pathLst>
          </a:custGeom>
          <a:blipFill>
            <a:blip r:embed="rId3"/>
            <a:stretch>
              <a:fillRect/>
            </a:stretch>
          </a:blipFill>
        </p:spPr>
        <p:txBody>
          <a:bodyPr/>
          <a:lstStyle/>
          <a:p>
            <a:endParaRPr lang="en-PH"/>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5" name="TextBox 5"/>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Data Augmentation Image Testing (SSIM Scoring)</a:t>
            </a:r>
          </a:p>
        </p:txBody>
      </p:sp>
      <p:grpSp>
        <p:nvGrpSpPr>
          <p:cNvPr id="6" name="Group 6"/>
          <p:cNvGrpSpPr/>
          <p:nvPr/>
        </p:nvGrpSpPr>
        <p:grpSpPr>
          <a:xfrm>
            <a:off x="-9531" y="68240"/>
            <a:ext cx="2662854" cy="1171989"/>
            <a:chOff x="0" y="0"/>
            <a:chExt cx="3550472" cy="1562652"/>
          </a:xfrm>
        </p:grpSpPr>
        <p:sp>
          <p:nvSpPr>
            <p:cNvPr id="7" name="Freeform 7"/>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8" name="Freeform 8"/>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9" name="TextBox 9"/>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10" name="Group 10"/>
          <p:cNvGrpSpPr/>
          <p:nvPr/>
        </p:nvGrpSpPr>
        <p:grpSpPr>
          <a:xfrm>
            <a:off x="0" y="1378025"/>
            <a:ext cx="2662856" cy="1171991"/>
            <a:chOff x="0" y="0"/>
            <a:chExt cx="3550474" cy="1562654"/>
          </a:xfrm>
        </p:grpSpPr>
        <p:sp>
          <p:nvSpPr>
            <p:cNvPr id="11" name="Freeform 11"/>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2" name="Freeform 12"/>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3" name="TextBox 13"/>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4" name="Group 14"/>
          <p:cNvGrpSpPr/>
          <p:nvPr/>
        </p:nvGrpSpPr>
        <p:grpSpPr>
          <a:xfrm>
            <a:off x="0" y="2683366"/>
            <a:ext cx="2662856" cy="1171992"/>
            <a:chOff x="0" y="0"/>
            <a:chExt cx="3550474" cy="1562656"/>
          </a:xfrm>
        </p:grpSpPr>
        <p:sp>
          <p:nvSpPr>
            <p:cNvPr id="15" name="Freeform 1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6" name="Freeform 1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7" name="TextBox 17"/>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8" name="Group 18"/>
          <p:cNvGrpSpPr/>
          <p:nvPr/>
        </p:nvGrpSpPr>
        <p:grpSpPr>
          <a:xfrm>
            <a:off x="0" y="3988708"/>
            <a:ext cx="2662857" cy="1160203"/>
            <a:chOff x="0" y="0"/>
            <a:chExt cx="3550476" cy="1546938"/>
          </a:xfrm>
        </p:grpSpPr>
        <p:sp>
          <p:nvSpPr>
            <p:cNvPr id="19" name="Freeform 1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0" name="Freeform 2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1" name="TextBox 21"/>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2" name="Group 22"/>
          <p:cNvGrpSpPr/>
          <p:nvPr/>
        </p:nvGrpSpPr>
        <p:grpSpPr>
          <a:xfrm>
            <a:off x="0" y="5282261"/>
            <a:ext cx="2662857" cy="1160203"/>
            <a:chOff x="0" y="0"/>
            <a:chExt cx="3550476" cy="1546938"/>
          </a:xfrm>
        </p:grpSpPr>
        <p:sp>
          <p:nvSpPr>
            <p:cNvPr id="23" name="Freeform 23"/>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4" name="Freeform 24"/>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5" name="TextBox 25"/>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6" name="Group 26"/>
          <p:cNvGrpSpPr/>
          <p:nvPr/>
        </p:nvGrpSpPr>
        <p:grpSpPr>
          <a:xfrm>
            <a:off x="-9536" y="6575815"/>
            <a:ext cx="2662858" cy="1160203"/>
            <a:chOff x="0" y="0"/>
            <a:chExt cx="3550478" cy="1546938"/>
          </a:xfrm>
        </p:grpSpPr>
        <p:sp>
          <p:nvSpPr>
            <p:cNvPr id="27" name="Freeform 2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8" name="Freeform 2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9" name="TextBox 29"/>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30" name="Group 30"/>
          <p:cNvGrpSpPr/>
          <p:nvPr/>
        </p:nvGrpSpPr>
        <p:grpSpPr>
          <a:xfrm>
            <a:off x="-9536" y="7869368"/>
            <a:ext cx="2662858" cy="1160203"/>
            <a:chOff x="0" y="0"/>
            <a:chExt cx="3550478" cy="1546938"/>
          </a:xfrm>
        </p:grpSpPr>
        <p:sp>
          <p:nvSpPr>
            <p:cNvPr id="31" name="Freeform 3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2" name="Freeform 3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3" name="TextBox 33"/>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4" name="Freeform 34"/>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3" name="TextBox 3"/>
          <p:cNvSpPr txBox="1"/>
          <p:nvPr/>
        </p:nvSpPr>
        <p:spPr>
          <a:xfrm>
            <a:off x="3923112" y="2096045"/>
            <a:ext cx="12440620" cy="5160494"/>
          </a:xfrm>
          <a:prstGeom prst="rect">
            <a:avLst/>
          </a:prstGeom>
        </p:spPr>
        <p:txBody>
          <a:bodyPr lIns="0" tIns="0" rIns="0" bIns="0" rtlCol="0" anchor="t">
            <a:spAutoFit/>
          </a:bodyPr>
          <a:lstStyle/>
          <a:p>
            <a:pPr marL="624697" lvl="1" indent="-312348">
              <a:lnSpc>
                <a:spcPts val="4050"/>
              </a:lnSpc>
              <a:buFont typeface="Arial"/>
              <a:buChar char="•"/>
            </a:pPr>
            <a:r>
              <a:rPr lang="en-US" sz="2893" spc="-112">
                <a:solidFill>
                  <a:srgbClr val="000000"/>
                </a:solidFill>
                <a:latin typeface="Open Sans"/>
              </a:rPr>
              <a:t>Dataset split: 70% training, 20% validation, 10% test.</a:t>
            </a:r>
          </a:p>
          <a:p>
            <a:pPr marL="624697" lvl="1" indent="-312348">
              <a:lnSpc>
                <a:spcPts val="4050"/>
              </a:lnSpc>
              <a:buFont typeface="Arial"/>
              <a:buChar char="•"/>
            </a:pPr>
            <a:r>
              <a:rPr lang="en-US" sz="2893" spc="-112">
                <a:solidFill>
                  <a:srgbClr val="000000"/>
                </a:solidFill>
                <a:latin typeface="Open Sans"/>
              </a:rPr>
              <a:t>Validation set used for performance assessment.</a:t>
            </a:r>
          </a:p>
          <a:p>
            <a:pPr marL="624697" lvl="1" indent="-312348">
              <a:lnSpc>
                <a:spcPts val="4050"/>
              </a:lnSpc>
              <a:buFont typeface="Arial"/>
              <a:buChar char="•"/>
            </a:pPr>
            <a:r>
              <a:rPr lang="en-US" sz="2893" spc="-112">
                <a:solidFill>
                  <a:srgbClr val="000000"/>
                </a:solidFill>
                <a:latin typeface="Open Sans"/>
              </a:rPr>
              <a:t>Key metrics: mAP@50, precision, recall.</a:t>
            </a:r>
          </a:p>
          <a:p>
            <a:pPr marL="624697" lvl="1" indent="-312348">
              <a:lnSpc>
                <a:spcPts val="4050"/>
              </a:lnSpc>
              <a:buFont typeface="Arial"/>
              <a:buChar char="•"/>
            </a:pPr>
            <a:r>
              <a:rPr lang="en-US" sz="2893" spc="-112">
                <a:solidFill>
                  <a:srgbClr val="000000"/>
                </a:solidFill>
                <a:latin typeface="Open Sans"/>
              </a:rPr>
              <a:t>mAP@50 (mean Average Precision at IoU of 0.5) evaluates object detection's ability to rank and retrieve objects with a 50% overlap with ground truth.</a:t>
            </a:r>
          </a:p>
          <a:p>
            <a:pPr marL="624697" lvl="1" indent="-312348">
              <a:lnSpc>
                <a:spcPts val="4050"/>
              </a:lnSpc>
              <a:buFont typeface="Arial"/>
              <a:buChar char="•"/>
            </a:pPr>
            <a:r>
              <a:rPr lang="en-US" sz="2893" spc="-112">
                <a:solidFill>
                  <a:srgbClr val="000000"/>
                </a:solidFill>
                <a:latin typeface="Open Sans"/>
              </a:rPr>
              <a:t>Precision measures accurate ambulance detection with few false positives.</a:t>
            </a:r>
          </a:p>
          <a:p>
            <a:pPr marL="624697" lvl="1" indent="-312348">
              <a:lnSpc>
                <a:spcPts val="4050"/>
              </a:lnSpc>
              <a:buFont typeface="Arial"/>
              <a:buChar char="•"/>
            </a:pPr>
            <a:r>
              <a:rPr lang="en-US" sz="2893" spc="-112">
                <a:solidFill>
                  <a:srgbClr val="000000"/>
                </a:solidFill>
                <a:latin typeface="Open Sans"/>
              </a:rPr>
              <a:t>Recall assesses the model's ability to detect all ambulances.</a:t>
            </a:r>
          </a:p>
          <a:p>
            <a:pPr marL="624697" lvl="1" indent="-312348">
              <a:lnSpc>
                <a:spcPts val="4050"/>
              </a:lnSpc>
              <a:buFont typeface="Arial"/>
              <a:buChar char="•"/>
            </a:pPr>
            <a:r>
              <a:rPr lang="en-US" sz="2893" spc="-112">
                <a:solidFill>
                  <a:srgbClr val="000000"/>
                </a:solidFill>
                <a:latin typeface="Open Sans"/>
              </a:rPr>
              <a:t>Hyperparameter tuning performed training on batch sizes 8, 16, and 32.</a:t>
            </a:r>
          </a:p>
          <a:p>
            <a:pPr>
              <a:lnSpc>
                <a:spcPts val="4050"/>
              </a:lnSpc>
            </a:pPr>
            <a:endParaRPr lang="en-US" sz="2893" spc="-112">
              <a:solidFill>
                <a:srgbClr val="000000"/>
              </a:solidFill>
              <a:latin typeface="Open Sans"/>
            </a:endParaRPr>
          </a:p>
        </p:txBody>
      </p:sp>
      <p:sp>
        <p:nvSpPr>
          <p:cNvPr id="4" name="TextBox 4"/>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Model Training and Hyperparameter Tuning</a:t>
            </a: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3" name="TextBox 3"/>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Model Testing</a:t>
            </a:r>
          </a:p>
        </p:txBody>
      </p:sp>
      <p:sp>
        <p:nvSpPr>
          <p:cNvPr id="4" name="TextBox 4"/>
          <p:cNvSpPr txBox="1"/>
          <p:nvPr/>
        </p:nvSpPr>
        <p:spPr>
          <a:xfrm>
            <a:off x="3923112" y="2464291"/>
            <a:ext cx="12104179" cy="3369301"/>
          </a:xfrm>
          <a:prstGeom prst="rect">
            <a:avLst/>
          </a:prstGeom>
        </p:spPr>
        <p:txBody>
          <a:bodyPr lIns="0" tIns="0" rIns="0" bIns="0" rtlCol="0" anchor="t">
            <a:spAutoFit/>
          </a:bodyPr>
          <a:lstStyle/>
          <a:p>
            <a:pPr marL="654981" lvl="1" indent="-327491">
              <a:lnSpc>
                <a:spcPts val="4520"/>
              </a:lnSpc>
              <a:buFont typeface="Arial"/>
              <a:buChar char="•"/>
            </a:pPr>
            <a:r>
              <a:rPr lang="en-US" sz="3033" spc="-118">
                <a:solidFill>
                  <a:srgbClr val="000000"/>
                </a:solidFill>
                <a:latin typeface="Open Sans"/>
              </a:rPr>
              <a:t>The model with the highest validation scores is selected for testing.</a:t>
            </a:r>
          </a:p>
          <a:p>
            <a:pPr marL="654981" lvl="1" indent="-327491">
              <a:lnSpc>
                <a:spcPts val="4520"/>
              </a:lnSpc>
              <a:buFont typeface="Arial"/>
              <a:buChar char="•"/>
            </a:pPr>
            <a:r>
              <a:rPr lang="en-US" sz="3033" spc="-118">
                <a:solidFill>
                  <a:srgbClr val="000000"/>
                </a:solidFill>
                <a:latin typeface="Open Sans"/>
              </a:rPr>
              <a:t>Evaluation on a dedicated test set assesses robustness and real-world applicability.</a:t>
            </a:r>
          </a:p>
          <a:p>
            <a:pPr marL="654981" lvl="1" indent="-327491">
              <a:lnSpc>
                <a:spcPts val="4520"/>
              </a:lnSpc>
              <a:buFont typeface="Arial"/>
              <a:buChar char="•"/>
            </a:pPr>
            <a:r>
              <a:rPr lang="en-US" sz="3033" spc="-118">
                <a:solidFill>
                  <a:srgbClr val="000000"/>
                </a:solidFill>
                <a:latin typeface="Open Sans"/>
              </a:rPr>
              <a:t>Consistent validation metrics, including mAP@50, precision, and recall, used to test the model on the test split.</a:t>
            </a:r>
          </a:p>
          <a:p>
            <a:pPr>
              <a:lnSpc>
                <a:spcPts val="4520"/>
              </a:lnSpc>
            </a:pPr>
            <a:endParaRPr lang="en-US" sz="3033" spc="-118">
              <a:solidFill>
                <a:srgbClr val="000000"/>
              </a:solidFill>
              <a:latin typeface="Open Sans"/>
            </a:endParaRP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3" name="Group 3"/>
          <p:cNvGrpSpPr/>
          <p:nvPr/>
        </p:nvGrpSpPr>
        <p:grpSpPr>
          <a:xfrm>
            <a:off x="-9531" y="68240"/>
            <a:ext cx="2662854" cy="1171989"/>
            <a:chOff x="0" y="0"/>
            <a:chExt cx="3550472" cy="1562652"/>
          </a:xfrm>
        </p:grpSpPr>
        <p:sp>
          <p:nvSpPr>
            <p:cNvPr id="4" name="Freeform 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5" name="Freeform 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6" name="TextBox 6"/>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7" name="Group 7"/>
          <p:cNvGrpSpPr/>
          <p:nvPr/>
        </p:nvGrpSpPr>
        <p:grpSpPr>
          <a:xfrm>
            <a:off x="0" y="1378025"/>
            <a:ext cx="2662856" cy="1171991"/>
            <a:chOff x="0" y="0"/>
            <a:chExt cx="3550474" cy="1562654"/>
          </a:xfrm>
        </p:grpSpPr>
        <p:sp>
          <p:nvSpPr>
            <p:cNvPr id="8" name="Freeform 8"/>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9" name="Freeform 9"/>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0" name="TextBox 10"/>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1" name="Group 11"/>
          <p:cNvGrpSpPr/>
          <p:nvPr/>
        </p:nvGrpSpPr>
        <p:grpSpPr>
          <a:xfrm>
            <a:off x="0" y="2683366"/>
            <a:ext cx="2662856" cy="1171992"/>
            <a:chOff x="0" y="0"/>
            <a:chExt cx="3550474" cy="1562656"/>
          </a:xfrm>
        </p:grpSpPr>
        <p:sp>
          <p:nvSpPr>
            <p:cNvPr id="12" name="Freeform 12"/>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3" name="Freeform 13"/>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4" name="TextBox 14"/>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5" name="Group 15"/>
          <p:cNvGrpSpPr/>
          <p:nvPr/>
        </p:nvGrpSpPr>
        <p:grpSpPr>
          <a:xfrm>
            <a:off x="0" y="3988708"/>
            <a:ext cx="2662857" cy="1160203"/>
            <a:chOff x="0" y="0"/>
            <a:chExt cx="3550476" cy="1546938"/>
          </a:xfrm>
        </p:grpSpPr>
        <p:sp>
          <p:nvSpPr>
            <p:cNvPr id="16" name="Freeform 1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7" name="Freeform 1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8" name="TextBox 18"/>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19" name="Group 19"/>
          <p:cNvGrpSpPr/>
          <p:nvPr/>
        </p:nvGrpSpPr>
        <p:grpSpPr>
          <a:xfrm>
            <a:off x="0" y="5282261"/>
            <a:ext cx="2662857" cy="1160203"/>
            <a:chOff x="0" y="0"/>
            <a:chExt cx="3550476" cy="1546938"/>
          </a:xfrm>
        </p:grpSpPr>
        <p:sp>
          <p:nvSpPr>
            <p:cNvPr id="20" name="Freeform 2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1" name="Freeform 2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2" name="TextBox 22"/>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3" name="Group 23"/>
          <p:cNvGrpSpPr/>
          <p:nvPr/>
        </p:nvGrpSpPr>
        <p:grpSpPr>
          <a:xfrm>
            <a:off x="-9536" y="6575815"/>
            <a:ext cx="2662858" cy="1160203"/>
            <a:chOff x="0" y="0"/>
            <a:chExt cx="3550478" cy="1546938"/>
          </a:xfrm>
        </p:grpSpPr>
        <p:sp>
          <p:nvSpPr>
            <p:cNvPr id="24" name="Freeform 24"/>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5" name="Freeform 25"/>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6" name="TextBox 26"/>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7" name="Group 27"/>
          <p:cNvGrpSpPr/>
          <p:nvPr/>
        </p:nvGrpSpPr>
        <p:grpSpPr>
          <a:xfrm>
            <a:off x="-9536" y="7869368"/>
            <a:ext cx="2662858" cy="1160203"/>
            <a:chOff x="0" y="0"/>
            <a:chExt cx="3550478" cy="1546938"/>
          </a:xfrm>
        </p:grpSpPr>
        <p:sp>
          <p:nvSpPr>
            <p:cNvPr id="28" name="Freeform 2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9" name="Freeform 2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0" name="TextBox 30"/>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1" name="Freeform 31"/>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
        <p:nvSpPr>
          <p:cNvPr id="32" name="TextBox 32"/>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Results and Discussion</a:t>
            </a:r>
          </a:p>
        </p:txBody>
      </p:sp>
      <p:sp>
        <p:nvSpPr>
          <p:cNvPr id="33" name="TextBox 33"/>
          <p:cNvSpPr txBox="1"/>
          <p:nvPr/>
        </p:nvSpPr>
        <p:spPr>
          <a:xfrm>
            <a:off x="3923112" y="1772983"/>
            <a:ext cx="12645217" cy="4445508"/>
          </a:xfrm>
          <a:prstGeom prst="rect">
            <a:avLst/>
          </a:prstGeom>
        </p:spPr>
        <p:txBody>
          <a:bodyPr lIns="0" tIns="0" rIns="0" bIns="0" rtlCol="0" anchor="t">
            <a:spAutoFit/>
          </a:bodyPr>
          <a:lstStyle/>
          <a:p>
            <a:pPr>
              <a:lnSpc>
                <a:spcPts val="3576"/>
              </a:lnSpc>
            </a:pPr>
            <a:r>
              <a:rPr lang="en-US" sz="2400" spc="-93">
                <a:solidFill>
                  <a:srgbClr val="000000"/>
                </a:solidFill>
                <a:latin typeface="Open Sans Bold"/>
              </a:rPr>
              <a:t>Data Augmentation Dissimilarity SSIM Results:</a:t>
            </a:r>
          </a:p>
          <a:p>
            <a:pPr marL="518160" lvl="1" indent="-259080">
              <a:lnSpc>
                <a:spcPts val="3576"/>
              </a:lnSpc>
              <a:buFont typeface="Arial"/>
              <a:buChar char="•"/>
            </a:pPr>
            <a:r>
              <a:rPr lang="en-US" sz="2400" spc="-93">
                <a:solidFill>
                  <a:srgbClr val="000000"/>
                </a:solidFill>
                <a:latin typeface="Open Sans"/>
              </a:rPr>
              <a:t>The dataset was augmented to create 3 new images per original image.</a:t>
            </a:r>
          </a:p>
          <a:p>
            <a:pPr marL="518160" lvl="1" indent="-259080">
              <a:lnSpc>
                <a:spcPts val="3576"/>
              </a:lnSpc>
              <a:buFont typeface="Arial"/>
              <a:buChar char="•"/>
            </a:pPr>
            <a:r>
              <a:rPr lang="en-US" sz="2400" spc="-93">
                <a:solidFill>
                  <a:srgbClr val="000000"/>
                </a:solidFill>
                <a:latin typeface="Open Sans"/>
              </a:rPr>
              <a:t>SSIM score were calculated between original and augmented images to quantify dissimilarity.</a:t>
            </a:r>
          </a:p>
          <a:p>
            <a:pPr marL="518160" lvl="1" indent="-259080">
              <a:lnSpc>
                <a:spcPts val="3576"/>
              </a:lnSpc>
              <a:buFont typeface="Arial"/>
              <a:buChar char="•"/>
            </a:pPr>
            <a:r>
              <a:rPr lang="en-US" sz="2400" spc="-93">
                <a:solidFill>
                  <a:srgbClr val="000000"/>
                </a:solidFill>
                <a:latin typeface="Open Sans"/>
              </a:rPr>
              <a:t>The average SSIM score was 0.1574 which indicates a high level of fiddimilarity between original and augmented images.</a:t>
            </a:r>
          </a:p>
          <a:p>
            <a:pPr marL="518160" lvl="1" indent="-259080">
              <a:lnSpc>
                <a:spcPts val="3576"/>
              </a:lnSpc>
              <a:buFont typeface="Arial"/>
              <a:buChar char="•"/>
            </a:pPr>
            <a:r>
              <a:rPr lang="en-US" sz="2400" spc="-93">
                <a:solidFill>
                  <a:srgbClr val="000000"/>
                </a:solidFill>
                <a:latin typeface="Open Sans"/>
              </a:rPr>
              <a:t>Augmenting datasets is very crucial for a better model performance, and these results demonstrates the augmentation was done properly as this can help in better generalization and in preventing redundancy in the dataset.</a:t>
            </a:r>
          </a:p>
          <a:p>
            <a:pPr marL="518160" lvl="1" indent="-259080">
              <a:lnSpc>
                <a:spcPts val="3576"/>
              </a:lnSpc>
              <a:buFont typeface="Arial"/>
              <a:buChar char="•"/>
            </a:pPr>
            <a:r>
              <a:rPr lang="en-US" sz="2400" spc="-95">
                <a:solidFill>
                  <a:srgbClr val="000000"/>
                </a:solidFill>
                <a:latin typeface="Open Sans"/>
              </a:rPr>
              <a:t>With the high dissimilarity in the augmented images, this will enable a more robust training and better generalization to the new 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3" name="Group 3"/>
          <p:cNvGrpSpPr/>
          <p:nvPr/>
        </p:nvGrpSpPr>
        <p:grpSpPr>
          <a:xfrm>
            <a:off x="-9531" y="68240"/>
            <a:ext cx="2662854" cy="1171989"/>
            <a:chOff x="0" y="0"/>
            <a:chExt cx="3550472" cy="1562652"/>
          </a:xfrm>
        </p:grpSpPr>
        <p:sp>
          <p:nvSpPr>
            <p:cNvPr id="4" name="Freeform 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5" name="Freeform 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6" name="TextBox 6"/>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7" name="Group 7"/>
          <p:cNvGrpSpPr/>
          <p:nvPr/>
        </p:nvGrpSpPr>
        <p:grpSpPr>
          <a:xfrm>
            <a:off x="0" y="1378025"/>
            <a:ext cx="2662856" cy="1171991"/>
            <a:chOff x="0" y="0"/>
            <a:chExt cx="3550474" cy="1562654"/>
          </a:xfrm>
        </p:grpSpPr>
        <p:sp>
          <p:nvSpPr>
            <p:cNvPr id="8" name="Freeform 8"/>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9" name="Freeform 9"/>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0" name="TextBox 10"/>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1" name="Group 11"/>
          <p:cNvGrpSpPr/>
          <p:nvPr/>
        </p:nvGrpSpPr>
        <p:grpSpPr>
          <a:xfrm>
            <a:off x="0" y="2683366"/>
            <a:ext cx="2662856" cy="1171992"/>
            <a:chOff x="0" y="0"/>
            <a:chExt cx="3550474" cy="1562656"/>
          </a:xfrm>
        </p:grpSpPr>
        <p:sp>
          <p:nvSpPr>
            <p:cNvPr id="12" name="Freeform 12"/>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3" name="Freeform 13"/>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4" name="TextBox 14"/>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5" name="Group 15"/>
          <p:cNvGrpSpPr/>
          <p:nvPr/>
        </p:nvGrpSpPr>
        <p:grpSpPr>
          <a:xfrm>
            <a:off x="0" y="3988708"/>
            <a:ext cx="2662857" cy="1160203"/>
            <a:chOff x="0" y="0"/>
            <a:chExt cx="3550476" cy="1546938"/>
          </a:xfrm>
        </p:grpSpPr>
        <p:sp>
          <p:nvSpPr>
            <p:cNvPr id="16" name="Freeform 1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7" name="Freeform 1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8" name="TextBox 18"/>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19" name="Group 19"/>
          <p:cNvGrpSpPr/>
          <p:nvPr/>
        </p:nvGrpSpPr>
        <p:grpSpPr>
          <a:xfrm>
            <a:off x="0" y="5282261"/>
            <a:ext cx="2662857" cy="1160203"/>
            <a:chOff x="0" y="0"/>
            <a:chExt cx="3550476" cy="1546938"/>
          </a:xfrm>
        </p:grpSpPr>
        <p:sp>
          <p:nvSpPr>
            <p:cNvPr id="20" name="Freeform 2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1" name="Freeform 2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2" name="TextBox 22"/>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3" name="Group 23"/>
          <p:cNvGrpSpPr/>
          <p:nvPr/>
        </p:nvGrpSpPr>
        <p:grpSpPr>
          <a:xfrm>
            <a:off x="-9536" y="6575815"/>
            <a:ext cx="2662858" cy="1160203"/>
            <a:chOff x="0" y="0"/>
            <a:chExt cx="3550478" cy="1546938"/>
          </a:xfrm>
        </p:grpSpPr>
        <p:sp>
          <p:nvSpPr>
            <p:cNvPr id="24" name="Freeform 24"/>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5" name="Freeform 25"/>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6" name="TextBox 26"/>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7" name="Group 27"/>
          <p:cNvGrpSpPr/>
          <p:nvPr/>
        </p:nvGrpSpPr>
        <p:grpSpPr>
          <a:xfrm>
            <a:off x="-9536" y="7869368"/>
            <a:ext cx="2662858" cy="1160203"/>
            <a:chOff x="0" y="0"/>
            <a:chExt cx="3550478" cy="1546938"/>
          </a:xfrm>
        </p:grpSpPr>
        <p:sp>
          <p:nvSpPr>
            <p:cNvPr id="28" name="Freeform 2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9" name="Freeform 2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0" name="TextBox 30"/>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1" name="Freeform 31"/>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
        <p:nvSpPr>
          <p:cNvPr id="32" name="TextBox 32"/>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Results and Discussion</a:t>
            </a:r>
          </a:p>
        </p:txBody>
      </p:sp>
      <p:sp>
        <p:nvSpPr>
          <p:cNvPr id="33" name="TextBox 33"/>
          <p:cNvSpPr txBox="1"/>
          <p:nvPr/>
        </p:nvSpPr>
        <p:spPr>
          <a:xfrm>
            <a:off x="3923112" y="1772983"/>
            <a:ext cx="12645217" cy="3102483"/>
          </a:xfrm>
          <a:prstGeom prst="rect">
            <a:avLst/>
          </a:prstGeom>
        </p:spPr>
        <p:txBody>
          <a:bodyPr lIns="0" tIns="0" rIns="0" bIns="0" rtlCol="0" anchor="t">
            <a:spAutoFit/>
          </a:bodyPr>
          <a:lstStyle/>
          <a:p>
            <a:pPr>
              <a:lnSpc>
                <a:spcPts val="3576"/>
              </a:lnSpc>
            </a:pPr>
            <a:r>
              <a:rPr lang="en-US" sz="2400" spc="-93">
                <a:solidFill>
                  <a:srgbClr val="000000"/>
                </a:solidFill>
                <a:latin typeface="Open Sans Bold"/>
              </a:rPr>
              <a:t>Hyperparameter Tuning Validation Results:</a:t>
            </a:r>
          </a:p>
          <a:p>
            <a:pPr marL="518160" lvl="1" indent="-259080">
              <a:lnSpc>
                <a:spcPts val="3576"/>
              </a:lnSpc>
              <a:buFont typeface="Arial"/>
              <a:buChar char="•"/>
            </a:pPr>
            <a:r>
              <a:rPr lang="en-US" sz="2400" spc="-93">
                <a:solidFill>
                  <a:srgbClr val="000000"/>
                </a:solidFill>
                <a:latin typeface="Open Sans"/>
              </a:rPr>
              <a:t>Find the most optimal parameters for YOLOv5s on this dataset.</a:t>
            </a:r>
          </a:p>
          <a:p>
            <a:pPr marL="518160" lvl="1" indent="-259080">
              <a:lnSpc>
                <a:spcPts val="3576"/>
              </a:lnSpc>
              <a:buFont typeface="Arial"/>
              <a:buChar char="•"/>
            </a:pPr>
            <a:r>
              <a:rPr lang="en-US" sz="2400" spc="-93">
                <a:solidFill>
                  <a:srgbClr val="000000"/>
                </a:solidFill>
                <a:latin typeface="Open Sans"/>
              </a:rPr>
              <a:t>Validation scores were compared after each run of training.</a:t>
            </a:r>
          </a:p>
          <a:p>
            <a:pPr marL="518160" lvl="1" indent="-259080">
              <a:lnSpc>
                <a:spcPts val="3576"/>
              </a:lnSpc>
              <a:buFont typeface="Arial"/>
              <a:buChar char="•"/>
            </a:pPr>
            <a:r>
              <a:rPr lang="en-US" sz="2400" spc="-93">
                <a:solidFill>
                  <a:srgbClr val="000000"/>
                </a:solidFill>
                <a:latin typeface="Open Sans"/>
              </a:rPr>
              <a:t>The YOLOv5s model is trained in batch size 8, 16, 32. Learning Rate of 0.001. Epoch of 150.</a:t>
            </a:r>
          </a:p>
          <a:p>
            <a:pPr marL="518160" lvl="1" indent="-259080">
              <a:lnSpc>
                <a:spcPts val="3576"/>
              </a:lnSpc>
              <a:buFont typeface="Arial"/>
              <a:buChar char="•"/>
            </a:pPr>
            <a:r>
              <a:rPr lang="en-US" sz="2400" spc="-93">
                <a:solidFill>
                  <a:srgbClr val="000000"/>
                </a:solidFill>
                <a:latin typeface="Open Sans"/>
              </a:rPr>
              <a:t>The batch size of 8 led to the best YOLOv5 performance on the ambulance dataset based on the validation results.</a:t>
            </a:r>
          </a:p>
          <a:p>
            <a:pPr marL="518160" lvl="1" indent="-259080">
              <a:lnSpc>
                <a:spcPts val="3576"/>
              </a:lnSpc>
              <a:buFont typeface="Arial"/>
              <a:buChar char="•"/>
            </a:pPr>
            <a:r>
              <a:rPr lang="en-US" sz="2400" spc="-95">
                <a:solidFill>
                  <a:srgbClr val="000000"/>
                </a:solidFill>
                <a:latin typeface="Open Sans"/>
              </a:rPr>
              <a:t>Hyperparameter tuning ensures that the models are properly configured for the dataset.</a:t>
            </a:r>
          </a:p>
        </p:txBody>
      </p:sp>
      <p:graphicFrame>
        <p:nvGraphicFramePr>
          <p:cNvPr id="34" name="Table 34">
            <a:extLst>
              <a:ext uri="{FF2B5EF4-FFF2-40B4-BE49-F238E27FC236}">
                <a16:creationId xmlns:a16="http://schemas.microsoft.com/office/drawing/2014/main" id="{B6052B85-585E-62D9-BDCC-2F5D1B818FFA}"/>
              </a:ext>
            </a:extLst>
          </p:cNvPr>
          <p:cNvGraphicFramePr>
            <a:graphicFrameLocks noGrp="1"/>
          </p:cNvGraphicFramePr>
          <p:nvPr>
            <p:extLst>
              <p:ext uri="{D42A27DB-BD31-4B8C-83A1-F6EECF244321}">
                <p14:modId xmlns:p14="http://schemas.microsoft.com/office/powerpoint/2010/main" val="566525510"/>
              </p:ext>
            </p:extLst>
          </p:nvPr>
        </p:nvGraphicFramePr>
        <p:xfrm>
          <a:off x="3923112" y="5429856"/>
          <a:ext cx="13567620" cy="2900364"/>
        </p:xfrm>
        <a:graphic>
          <a:graphicData uri="http://schemas.openxmlformats.org/drawingml/2006/table">
            <a:tbl>
              <a:tblPr/>
              <a:tblGrid>
                <a:gridCol w="3391905">
                  <a:extLst>
                    <a:ext uri="{9D8B030D-6E8A-4147-A177-3AD203B41FA5}">
                      <a16:colId xmlns:a16="http://schemas.microsoft.com/office/drawing/2014/main" val="20000"/>
                    </a:ext>
                  </a:extLst>
                </a:gridCol>
                <a:gridCol w="3391905">
                  <a:extLst>
                    <a:ext uri="{9D8B030D-6E8A-4147-A177-3AD203B41FA5}">
                      <a16:colId xmlns:a16="http://schemas.microsoft.com/office/drawing/2014/main" val="20001"/>
                    </a:ext>
                  </a:extLst>
                </a:gridCol>
                <a:gridCol w="3391905">
                  <a:extLst>
                    <a:ext uri="{9D8B030D-6E8A-4147-A177-3AD203B41FA5}">
                      <a16:colId xmlns:a16="http://schemas.microsoft.com/office/drawing/2014/main" val="20002"/>
                    </a:ext>
                  </a:extLst>
                </a:gridCol>
                <a:gridCol w="3391905">
                  <a:extLst>
                    <a:ext uri="{9D8B030D-6E8A-4147-A177-3AD203B41FA5}">
                      <a16:colId xmlns:a16="http://schemas.microsoft.com/office/drawing/2014/main" val="20003"/>
                    </a:ext>
                  </a:extLst>
                </a:gridCol>
              </a:tblGrid>
              <a:tr h="725091">
                <a:tc>
                  <a:txBody>
                    <a:bodyPr/>
                    <a:lstStyle/>
                    <a:p>
                      <a:pPr algn="l">
                        <a:lnSpc>
                          <a:spcPts val="3240"/>
                        </a:lnSpc>
                        <a:defRPr/>
                      </a:pPr>
                      <a:r>
                        <a:rPr lang="en-US" sz="2700" spc="-107" dirty="0">
                          <a:solidFill>
                            <a:srgbClr val="000000"/>
                          </a:solidFill>
                          <a:latin typeface="Open Sans"/>
                        </a:rPr>
                        <a:t>Batch Size</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l">
                        <a:lnSpc>
                          <a:spcPts val="3240"/>
                        </a:lnSpc>
                        <a:defRPr/>
                      </a:pPr>
                      <a:r>
                        <a:rPr lang="en-US" sz="2700" spc="-107">
                          <a:solidFill>
                            <a:srgbClr val="000000"/>
                          </a:solidFill>
                          <a:latin typeface="Open Sans"/>
                        </a:rPr>
                        <a:t>mAP@50</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l">
                        <a:lnSpc>
                          <a:spcPts val="3240"/>
                        </a:lnSpc>
                        <a:defRPr/>
                      </a:pPr>
                      <a:r>
                        <a:rPr lang="en-US" sz="2700" spc="-107">
                          <a:solidFill>
                            <a:srgbClr val="000000"/>
                          </a:solidFill>
                          <a:latin typeface="Open Sans"/>
                        </a:rPr>
                        <a:t>Precision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l">
                        <a:lnSpc>
                          <a:spcPts val="3240"/>
                        </a:lnSpc>
                        <a:defRPr/>
                      </a:pPr>
                      <a:r>
                        <a:rPr lang="en-US" sz="2700" spc="-107">
                          <a:solidFill>
                            <a:srgbClr val="000000"/>
                          </a:solidFill>
                          <a:latin typeface="Open Sans"/>
                        </a:rPr>
                        <a:t>Recall</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725091">
                <a:tc>
                  <a:txBody>
                    <a:bodyPr/>
                    <a:lstStyle/>
                    <a:p>
                      <a:pPr algn="l">
                        <a:lnSpc>
                          <a:spcPts val="3240"/>
                        </a:lnSpc>
                        <a:defRPr/>
                      </a:pPr>
                      <a:r>
                        <a:rPr lang="en-US" sz="2700" spc="-107">
                          <a:solidFill>
                            <a:srgbClr val="000000"/>
                          </a:solidFill>
                          <a:latin typeface="Open Sans Bold"/>
                        </a:rPr>
                        <a:t>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a:solidFill>
                            <a:srgbClr val="000000"/>
                          </a:solidFill>
                          <a:latin typeface="Open Sans"/>
                        </a:rPr>
                        <a:t>0.928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a:solidFill>
                            <a:srgbClr val="FF0000"/>
                          </a:solidFill>
                          <a:latin typeface="Open Sans Bold"/>
                        </a:rPr>
                        <a:t>0.926</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a:solidFill>
                            <a:srgbClr val="FF0000"/>
                          </a:solidFill>
                          <a:latin typeface="Open Sans Bold"/>
                        </a:rPr>
                        <a:t>0.898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725091">
                <a:tc>
                  <a:txBody>
                    <a:bodyPr/>
                    <a:lstStyle/>
                    <a:p>
                      <a:pPr algn="l">
                        <a:lnSpc>
                          <a:spcPts val="3240"/>
                        </a:lnSpc>
                        <a:defRPr/>
                      </a:pPr>
                      <a:r>
                        <a:rPr lang="en-US" sz="2700" spc="-107">
                          <a:solidFill>
                            <a:srgbClr val="000000"/>
                          </a:solidFill>
                          <a:latin typeface="Open Sans Bold"/>
                        </a:rPr>
                        <a:t>16</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spc="-107">
                          <a:solidFill>
                            <a:srgbClr val="000000"/>
                          </a:solidFill>
                          <a:latin typeface="Open Sans"/>
                        </a:rPr>
                        <a:t>0.927</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spc="-107">
                          <a:solidFill>
                            <a:srgbClr val="FF0000"/>
                          </a:solidFill>
                          <a:latin typeface="Open Sans Bold"/>
                        </a:rPr>
                        <a:t>0.923</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spc="-107">
                          <a:solidFill>
                            <a:srgbClr val="FF0000"/>
                          </a:solidFill>
                          <a:latin typeface="Open Sans Bold"/>
                        </a:rPr>
                        <a:t>0.897</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725091">
                <a:tc>
                  <a:txBody>
                    <a:bodyPr/>
                    <a:lstStyle/>
                    <a:p>
                      <a:pPr algn="l">
                        <a:lnSpc>
                          <a:spcPts val="3240"/>
                        </a:lnSpc>
                        <a:defRPr/>
                      </a:pPr>
                      <a:r>
                        <a:rPr lang="en-US" sz="2700" spc="-107">
                          <a:solidFill>
                            <a:srgbClr val="000000"/>
                          </a:solidFill>
                          <a:latin typeface="Open Sans Bold"/>
                        </a:rPr>
                        <a:t>32</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a:solidFill>
                            <a:srgbClr val="000000"/>
                          </a:solidFill>
                          <a:latin typeface="Open Sans"/>
                        </a:rPr>
                        <a:t>0.925</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a:solidFill>
                            <a:srgbClr val="FF0000"/>
                          </a:solidFill>
                          <a:latin typeface="Open Sans Bold"/>
                        </a:rPr>
                        <a:t>0.926</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l">
                        <a:lnSpc>
                          <a:spcPts val="3240"/>
                        </a:lnSpc>
                        <a:defRPr/>
                      </a:pPr>
                      <a:r>
                        <a:rPr lang="en-US" sz="2700" spc="-107" dirty="0">
                          <a:solidFill>
                            <a:srgbClr val="FF0000"/>
                          </a:solidFill>
                          <a:latin typeface="Open Sans Bold"/>
                        </a:rPr>
                        <a:t>0.896</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3" name="Group 3"/>
          <p:cNvGrpSpPr/>
          <p:nvPr/>
        </p:nvGrpSpPr>
        <p:grpSpPr>
          <a:xfrm>
            <a:off x="-9531" y="68240"/>
            <a:ext cx="2662854" cy="1171989"/>
            <a:chOff x="0" y="0"/>
            <a:chExt cx="3550472" cy="1562652"/>
          </a:xfrm>
        </p:grpSpPr>
        <p:sp>
          <p:nvSpPr>
            <p:cNvPr id="4" name="Freeform 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5" name="Freeform 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6" name="TextBox 6"/>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7" name="Group 7"/>
          <p:cNvGrpSpPr/>
          <p:nvPr/>
        </p:nvGrpSpPr>
        <p:grpSpPr>
          <a:xfrm>
            <a:off x="0" y="1378025"/>
            <a:ext cx="2662856" cy="1171991"/>
            <a:chOff x="0" y="0"/>
            <a:chExt cx="3550474" cy="1562654"/>
          </a:xfrm>
        </p:grpSpPr>
        <p:sp>
          <p:nvSpPr>
            <p:cNvPr id="8" name="Freeform 8"/>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9" name="Freeform 9"/>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0" name="TextBox 10"/>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1" name="Group 11"/>
          <p:cNvGrpSpPr/>
          <p:nvPr/>
        </p:nvGrpSpPr>
        <p:grpSpPr>
          <a:xfrm>
            <a:off x="0" y="2683366"/>
            <a:ext cx="2662856" cy="1171992"/>
            <a:chOff x="0" y="0"/>
            <a:chExt cx="3550474" cy="1562656"/>
          </a:xfrm>
        </p:grpSpPr>
        <p:sp>
          <p:nvSpPr>
            <p:cNvPr id="12" name="Freeform 12"/>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3" name="Freeform 13"/>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4" name="TextBox 14"/>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5" name="Group 15"/>
          <p:cNvGrpSpPr/>
          <p:nvPr/>
        </p:nvGrpSpPr>
        <p:grpSpPr>
          <a:xfrm>
            <a:off x="0" y="3988708"/>
            <a:ext cx="2662857" cy="1160203"/>
            <a:chOff x="0" y="0"/>
            <a:chExt cx="3550476" cy="1546938"/>
          </a:xfrm>
        </p:grpSpPr>
        <p:sp>
          <p:nvSpPr>
            <p:cNvPr id="16" name="Freeform 1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7" name="Freeform 1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8" name="TextBox 18"/>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19" name="Group 19"/>
          <p:cNvGrpSpPr/>
          <p:nvPr/>
        </p:nvGrpSpPr>
        <p:grpSpPr>
          <a:xfrm>
            <a:off x="0" y="5282261"/>
            <a:ext cx="2662857" cy="1160203"/>
            <a:chOff x="0" y="0"/>
            <a:chExt cx="3550476" cy="1546938"/>
          </a:xfrm>
        </p:grpSpPr>
        <p:sp>
          <p:nvSpPr>
            <p:cNvPr id="20" name="Freeform 2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1" name="Freeform 2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2" name="TextBox 22"/>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3" name="Group 23"/>
          <p:cNvGrpSpPr/>
          <p:nvPr/>
        </p:nvGrpSpPr>
        <p:grpSpPr>
          <a:xfrm>
            <a:off x="-9536" y="6575815"/>
            <a:ext cx="2662858" cy="1160203"/>
            <a:chOff x="0" y="0"/>
            <a:chExt cx="3550478" cy="1546938"/>
          </a:xfrm>
        </p:grpSpPr>
        <p:sp>
          <p:nvSpPr>
            <p:cNvPr id="24" name="Freeform 24"/>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5" name="Freeform 25"/>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6" name="TextBox 26"/>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7" name="Group 27"/>
          <p:cNvGrpSpPr/>
          <p:nvPr/>
        </p:nvGrpSpPr>
        <p:grpSpPr>
          <a:xfrm>
            <a:off x="-9536" y="7869368"/>
            <a:ext cx="2662858" cy="1160203"/>
            <a:chOff x="0" y="0"/>
            <a:chExt cx="3550478" cy="1546938"/>
          </a:xfrm>
        </p:grpSpPr>
        <p:sp>
          <p:nvSpPr>
            <p:cNvPr id="28" name="Freeform 2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9" name="Freeform 2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0" name="TextBox 30"/>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1" name="Freeform 31"/>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
        <p:nvSpPr>
          <p:cNvPr id="32" name="TextBox 32"/>
          <p:cNvSpPr txBox="1"/>
          <p:nvPr/>
        </p:nvSpPr>
        <p:spPr>
          <a:xfrm>
            <a:off x="3923112" y="903882"/>
            <a:ext cx="10639162"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a:rPr>
              <a:t>Results and Discussion</a:t>
            </a:r>
          </a:p>
        </p:txBody>
      </p:sp>
      <p:sp>
        <p:nvSpPr>
          <p:cNvPr id="33" name="TextBox 33"/>
          <p:cNvSpPr txBox="1"/>
          <p:nvPr/>
        </p:nvSpPr>
        <p:spPr>
          <a:xfrm>
            <a:off x="3923112" y="2252361"/>
            <a:ext cx="11850288" cy="5504007"/>
          </a:xfrm>
          <a:prstGeom prst="rect">
            <a:avLst/>
          </a:prstGeom>
        </p:spPr>
        <p:txBody>
          <a:bodyPr wrap="square" lIns="0" tIns="0" rIns="0" bIns="0" rtlCol="0" anchor="t">
            <a:spAutoFit/>
          </a:bodyPr>
          <a:lstStyle/>
          <a:p>
            <a:pPr>
              <a:lnSpc>
                <a:spcPts val="3576"/>
              </a:lnSpc>
            </a:pPr>
            <a:r>
              <a:rPr lang="en-US" sz="2400" spc="-93" dirty="0">
                <a:solidFill>
                  <a:srgbClr val="000000"/>
                </a:solidFill>
                <a:latin typeface="Open Sans Bold"/>
              </a:rPr>
              <a:t>YOLOv5 Model Testing Results:</a:t>
            </a:r>
          </a:p>
          <a:p>
            <a:pPr marL="518160" lvl="1" indent="-259080">
              <a:lnSpc>
                <a:spcPts val="3576"/>
              </a:lnSpc>
              <a:buFont typeface="Arial"/>
              <a:buChar char="•"/>
            </a:pPr>
            <a:r>
              <a:rPr lang="en-US" sz="2400" spc="-93" dirty="0">
                <a:solidFill>
                  <a:srgbClr val="000000"/>
                </a:solidFill>
                <a:latin typeface="Open Sans"/>
              </a:rPr>
              <a:t>The model was trained on an ambulance dataset with the use of augmentation and YOLOv5s. Hyperparameter tuning was done by testing batch sizes 8, 16, and 32.</a:t>
            </a:r>
          </a:p>
          <a:p>
            <a:pPr marL="518160" lvl="1" indent="-259080">
              <a:lnSpc>
                <a:spcPts val="3576"/>
              </a:lnSpc>
              <a:buFont typeface="Arial"/>
              <a:buChar char="•"/>
            </a:pPr>
            <a:r>
              <a:rPr lang="en-US" sz="2400" spc="-93" dirty="0">
                <a:solidFill>
                  <a:srgbClr val="000000"/>
                </a:solidFill>
                <a:latin typeface="Open Sans"/>
              </a:rPr>
              <a:t>With the batch size of 8, YOLOv5s achieved the best validation scores. This parameter was the one found to be optimal for a comprehensive testing of the dataset.</a:t>
            </a:r>
          </a:p>
          <a:p>
            <a:pPr marL="518160" lvl="1" indent="-259080">
              <a:lnSpc>
                <a:spcPts val="3576"/>
              </a:lnSpc>
              <a:buFont typeface="Arial"/>
              <a:buChar char="•"/>
            </a:pPr>
            <a:r>
              <a:rPr lang="en-US" sz="2400" spc="-93" dirty="0">
                <a:solidFill>
                  <a:srgbClr val="000000"/>
                </a:solidFill>
                <a:latin typeface="Open Sans"/>
              </a:rPr>
              <a:t>Test results showed that YOLOv5s accurately detects a wide variety of objects. The mAP@50 score were very high, </a:t>
            </a:r>
            <a:r>
              <a:rPr lang="en-US" sz="2400" spc="-93" dirty="0" err="1">
                <a:solidFill>
                  <a:srgbClr val="000000"/>
                </a:solidFill>
                <a:latin typeface="Open Sans"/>
              </a:rPr>
              <a:t>wiht</a:t>
            </a:r>
            <a:r>
              <a:rPr lang="en-US" sz="2400" spc="-93" dirty="0">
                <a:solidFill>
                  <a:srgbClr val="000000"/>
                </a:solidFill>
                <a:latin typeface="Open Sans"/>
              </a:rPr>
              <a:t> Ambulance - Type 3 which achieved 0.989 and </a:t>
            </a:r>
            <a:r>
              <a:rPr lang="en-US" sz="2400" spc="-93" dirty="0" err="1">
                <a:solidFill>
                  <a:srgbClr val="000000"/>
                </a:solidFill>
                <a:latin typeface="Open Sans"/>
              </a:rPr>
              <a:t>Misc</a:t>
            </a:r>
            <a:r>
              <a:rPr lang="en-US" sz="2400" spc="-93" dirty="0">
                <a:solidFill>
                  <a:srgbClr val="000000"/>
                </a:solidFill>
                <a:latin typeface="Open Sans"/>
              </a:rPr>
              <a:t> Vehicle - Car at 0.991.</a:t>
            </a:r>
          </a:p>
          <a:p>
            <a:pPr marL="518160" lvl="1" indent="-259080">
              <a:lnSpc>
                <a:spcPts val="3576"/>
              </a:lnSpc>
              <a:buFont typeface="Arial"/>
              <a:buChar char="•"/>
            </a:pPr>
            <a:r>
              <a:rPr lang="en-US" sz="2400" spc="-93" dirty="0">
                <a:solidFill>
                  <a:srgbClr val="000000"/>
                </a:solidFill>
                <a:latin typeface="Open Sans"/>
              </a:rPr>
              <a:t>Precision score of Ambulance - Type 3 gained 0.983 and a Recall score of 0.998.</a:t>
            </a:r>
          </a:p>
          <a:p>
            <a:pPr marL="518160" lvl="1" indent="-259080">
              <a:lnSpc>
                <a:spcPts val="3576"/>
              </a:lnSpc>
              <a:buFont typeface="Arial"/>
              <a:buChar char="•"/>
            </a:pPr>
            <a:r>
              <a:rPr lang="en-US" sz="2400" spc="-93" dirty="0">
                <a:solidFill>
                  <a:srgbClr val="000000"/>
                </a:solidFill>
                <a:latin typeface="Open Sans"/>
              </a:rPr>
              <a:t>The “Label: class had the lowest precision and recall score of 0.832 and 0.736 which indicates a room for improvement in detecting in this class</a:t>
            </a:r>
          </a:p>
          <a:p>
            <a:pPr>
              <a:lnSpc>
                <a:spcPts val="3576"/>
              </a:lnSpc>
            </a:pPr>
            <a:endParaRPr lang="en-US" sz="2400" spc="-93" dirty="0">
              <a:solidFill>
                <a:srgbClr val="000000"/>
              </a:solidFill>
              <a:latin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69607"/>
            <a:ext cx="15590520" cy="1820704"/>
          </a:xfrm>
          <a:prstGeom prst="rect">
            <a:avLst/>
          </a:prstGeom>
        </p:spPr>
        <p:txBody>
          <a:bodyPr lIns="0" tIns="0" rIns="0" bIns="0" rtlCol="0" anchor="t">
            <a:spAutoFit/>
          </a:bodyPr>
          <a:lstStyle/>
          <a:p>
            <a:pPr algn="l">
              <a:lnSpc>
                <a:spcPts val="7128"/>
              </a:lnSpc>
            </a:pPr>
            <a:r>
              <a:rPr lang="en-US" sz="6600" spc="-263">
                <a:solidFill>
                  <a:srgbClr val="000000"/>
                </a:solidFill>
                <a:latin typeface="Open Sans Light"/>
              </a:rPr>
              <a:t>Presentation Sequence </a:t>
            </a:r>
          </a:p>
        </p:txBody>
      </p:sp>
      <p:grpSp>
        <p:nvGrpSpPr>
          <p:cNvPr id="3" name="Group 3"/>
          <p:cNvGrpSpPr/>
          <p:nvPr/>
        </p:nvGrpSpPr>
        <p:grpSpPr>
          <a:xfrm>
            <a:off x="6304788" y="2738994"/>
            <a:ext cx="5678424" cy="893956"/>
            <a:chOff x="0" y="0"/>
            <a:chExt cx="7571232" cy="1191942"/>
          </a:xfrm>
        </p:grpSpPr>
        <p:sp>
          <p:nvSpPr>
            <p:cNvPr id="4" name="Freeform 4"/>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F18D58">
                    <a:alpha val="100000"/>
                  </a:srgbClr>
                </a:gs>
                <a:gs pos="50000">
                  <a:srgbClr val="F67B28">
                    <a:alpha val="100000"/>
                  </a:srgbClr>
                </a:gs>
                <a:gs pos="100000">
                  <a:srgbClr val="E36B1A">
                    <a:alpha val="100000"/>
                  </a:srgbClr>
                </a:gs>
              </a:gsLst>
              <a:lin ang="5400000"/>
            </a:gradFill>
          </p:spPr>
          <p:txBody>
            <a:bodyPr/>
            <a:lstStyle/>
            <a:p>
              <a:endParaRPr lang="en-PH"/>
            </a:p>
          </p:txBody>
        </p:sp>
      </p:grpSp>
      <p:grpSp>
        <p:nvGrpSpPr>
          <p:cNvPr id="5" name="Group 5"/>
          <p:cNvGrpSpPr/>
          <p:nvPr/>
        </p:nvGrpSpPr>
        <p:grpSpPr>
          <a:xfrm>
            <a:off x="6304788" y="3677650"/>
            <a:ext cx="5678424" cy="893956"/>
            <a:chOff x="0" y="0"/>
            <a:chExt cx="7571232" cy="1191942"/>
          </a:xfrm>
        </p:grpSpPr>
        <p:sp>
          <p:nvSpPr>
            <p:cNvPr id="6" name="Freeform 6"/>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6BE590">
                    <a:alpha val="100000"/>
                  </a:srgbClr>
                </a:gs>
                <a:gs pos="50000">
                  <a:srgbClr val="3EE87B">
                    <a:alpha val="100000"/>
                  </a:srgbClr>
                </a:gs>
                <a:gs pos="100000">
                  <a:srgbClr val="30D46B">
                    <a:alpha val="100000"/>
                  </a:srgbClr>
                </a:gs>
              </a:gsLst>
              <a:lin ang="5400000"/>
            </a:gradFill>
          </p:spPr>
          <p:txBody>
            <a:bodyPr/>
            <a:lstStyle/>
            <a:p>
              <a:endParaRPr lang="en-PH"/>
            </a:p>
          </p:txBody>
        </p:sp>
      </p:grpSp>
      <p:grpSp>
        <p:nvGrpSpPr>
          <p:cNvPr id="7" name="Group 7"/>
          <p:cNvGrpSpPr/>
          <p:nvPr/>
        </p:nvGrpSpPr>
        <p:grpSpPr>
          <a:xfrm>
            <a:off x="6304788" y="4616306"/>
            <a:ext cx="5678424" cy="893957"/>
            <a:chOff x="0" y="0"/>
            <a:chExt cx="7571232" cy="1191942"/>
          </a:xfrm>
        </p:grpSpPr>
        <p:sp>
          <p:nvSpPr>
            <p:cNvPr id="8" name="Freeform 8"/>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957DDB">
                    <a:alpha val="100000"/>
                  </a:srgbClr>
                </a:gs>
                <a:gs pos="50000">
                  <a:srgbClr val="7E53DA">
                    <a:alpha val="100000"/>
                  </a:srgbClr>
                </a:gs>
                <a:gs pos="100000">
                  <a:srgbClr val="6F47C5">
                    <a:alpha val="100000"/>
                  </a:srgbClr>
                </a:gs>
              </a:gsLst>
              <a:lin ang="5400000"/>
            </a:gradFill>
          </p:spPr>
          <p:txBody>
            <a:bodyPr/>
            <a:lstStyle/>
            <a:p>
              <a:endParaRPr lang="en-PH"/>
            </a:p>
          </p:txBody>
        </p:sp>
      </p:grpSp>
      <p:grpSp>
        <p:nvGrpSpPr>
          <p:cNvPr id="9" name="Group 9"/>
          <p:cNvGrpSpPr/>
          <p:nvPr/>
        </p:nvGrpSpPr>
        <p:grpSpPr>
          <a:xfrm>
            <a:off x="6304788" y="5554962"/>
            <a:ext cx="5678424" cy="893957"/>
            <a:chOff x="0" y="0"/>
            <a:chExt cx="7571232" cy="1191942"/>
          </a:xfrm>
        </p:grpSpPr>
        <p:sp>
          <p:nvSpPr>
            <p:cNvPr id="10" name="Freeform 10"/>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D19C15">
                    <a:alpha val="100000"/>
                  </a:srgbClr>
                </a:gs>
                <a:gs pos="50000">
                  <a:srgbClr val="CD8300">
                    <a:alpha val="100000"/>
                  </a:srgbClr>
                </a:gs>
                <a:gs pos="100000">
                  <a:srgbClr val="B67500">
                    <a:alpha val="100000"/>
                  </a:srgbClr>
                </a:gs>
              </a:gsLst>
              <a:lin ang="5400000"/>
            </a:gradFill>
          </p:spPr>
          <p:txBody>
            <a:bodyPr/>
            <a:lstStyle/>
            <a:p>
              <a:endParaRPr lang="en-PH"/>
            </a:p>
          </p:txBody>
        </p:sp>
      </p:grpSp>
      <p:grpSp>
        <p:nvGrpSpPr>
          <p:cNvPr id="11" name="Group 11"/>
          <p:cNvGrpSpPr/>
          <p:nvPr/>
        </p:nvGrpSpPr>
        <p:grpSpPr>
          <a:xfrm>
            <a:off x="6304788" y="6493617"/>
            <a:ext cx="5678424" cy="893957"/>
            <a:chOff x="0" y="0"/>
            <a:chExt cx="7571232" cy="1191942"/>
          </a:xfrm>
        </p:grpSpPr>
        <p:sp>
          <p:nvSpPr>
            <p:cNvPr id="12" name="Freeform 12"/>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9DC9A5">
                    <a:alpha val="100000"/>
                  </a:srgbClr>
                </a:gs>
                <a:gs pos="50000">
                  <a:srgbClr val="7AC18B">
                    <a:alpha val="100000"/>
                  </a:srgbClr>
                </a:gs>
                <a:gs pos="100000">
                  <a:srgbClr val="72A87E">
                    <a:alpha val="100000"/>
                  </a:srgbClr>
                </a:gs>
              </a:gsLst>
              <a:lin ang="5400000"/>
            </a:gradFill>
          </p:spPr>
          <p:txBody>
            <a:bodyPr/>
            <a:lstStyle/>
            <a:p>
              <a:endParaRPr lang="en-PH"/>
            </a:p>
          </p:txBody>
        </p:sp>
      </p:grpSp>
      <p:grpSp>
        <p:nvGrpSpPr>
          <p:cNvPr id="13" name="Group 13"/>
          <p:cNvGrpSpPr/>
          <p:nvPr/>
        </p:nvGrpSpPr>
        <p:grpSpPr>
          <a:xfrm>
            <a:off x="6304788" y="7432272"/>
            <a:ext cx="5678424" cy="893956"/>
            <a:chOff x="0" y="0"/>
            <a:chExt cx="7571232" cy="1191942"/>
          </a:xfrm>
        </p:grpSpPr>
        <p:sp>
          <p:nvSpPr>
            <p:cNvPr id="14" name="Freeform 14"/>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AFACC1">
                    <a:alpha val="100000"/>
                  </a:srgbClr>
                </a:gs>
                <a:gs pos="50000">
                  <a:srgbClr val="948CB6">
                    <a:alpha val="100000"/>
                  </a:srgbClr>
                </a:gs>
                <a:gs pos="100000">
                  <a:srgbClr val="8A869C">
                    <a:alpha val="100000"/>
                  </a:srgbClr>
                </a:gs>
              </a:gsLst>
              <a:lin ang="5400000"/>
            </a:gradFill>
          </p:spPr>
          <p:txBody>
            <a:bodyPr/>
            <a:lstStyle/>
            <a:p>
              <a:endParaRPr lang="en-PH"/>
            </a:p>
          </p:txBody>
        </p:sp>
      </p:grpSp>
      <p:grpSp>
        <p:nvGrpSpPr>
          <p:cNvPr id="15" name="Group 15"/>
          <p:cNvGrpSpPr/>
          <p:nvPr/>
        </p:nvGrpSpPr>
        <p:grpSpPr>
          <a:xfrm>
            <a:off x="6304788" y="8370928"/>
            <a:ext cx="5678424" cy="893957"/>
            <a:chOff x="0" y="0"/>
            <a:chExt cx="7571232" cy="1191942"/>
          </a:xfrm>
        </p:grpSpPr>
        <p:sp>
          <p:nvSpPr>
            <p:cNvPr id="16" name="Freeform 16"/>
            <p:cNvSpPr/>
            <p:nvPr/>
          </p:nvSpPr>
          <p:spPr>
            <a:xfrm>
              <a:off x="0" y="0"/>
              <a:ext cx="7571232" cy="1191895"/>
            </a:xfrm>
            <a:custGeom>
              <a:avLst/>
              <a:gdLst/>
              <a:ahLst/>
              <a:cxnLst/>
              <a:rect l="l" t="t" r="r" b="b"/>
              <a:pathLst>
                <a:path w="7571232" h="1191895">
                  <a:moveTo>
                    <a:pt x="0" y="198628"/>
                  </a:moveTo>
                  <a:cubicBezTo>
                    <a:pt x="0" y="88900"/>
                    <a:pt x="88900" y="0"/>
                    <a:pt x="198628" y="0"/>
                  </a:cubicBezTo>
                  <a:lnTo>
                    <a:pt x="7372604" y="0"/>
                  </a:lnTo>
                  <a:cubicBezTo>
                    <a:pt x="7482332" y="0"/>
                    <a:pt x="7571232" y="88900"/>
                    <a:pt x="7571232" y="198628"/>
                  </a:cubicBezTo>
                  <a:lnTo>
                    <a:pt x="7571232" y="993267"/>
                  </a:lnTo>
                  <a:cubicBezTo>
                    <a:pt x="7571232" y="1102995"/>
                    <a:pt x="7482332" y="1191895"/>
                    <a:pt x="7372604" y="1191895"/>
                  </a:cubicBezTo>
                  <a:lnTo>
                    <a:pt x="198628" y="1191895"/>
                  </a:lnTo>
                  <a:cubicBezTo>
                    <a:pt x="88900" y="1191895"/>
                    <a:pt x="0" y="1102995"/>
                    <a:pt x="0" y="993267"/>
                  </a:cubicBezTo>
                  <a:close/>
                </a:path>
              </a:pathLst>
            </a:custGeom>
            <a:gradFill rotWithShape="1">
              <a:gsLst>
                <a:gs pos="0">
                  <a:srgbClr val="BBBAB8">
                    <a:alpha val="100000"/>
                  </a:srgbClr>
                </a:gs>
                <a:gs pos="50000">
                  <a:srgbClr val="ADA081">
                    <a:alpha val="100000"/>
                  </a:srgbClr>
                </a:gs>
                <a:gs pos="100000">
                  <a:srgbClr val="949494">
                    <a:alpha val="100000"/>
                  </a:srgbClr>
                </a:gs>
              </a:gsLst>
              <a:lin ang="5400000"/>
            </a:gradFill>
          </p:spPr>
          <p:txBody>
            <a:bodyPr/>
            <a:lstStyle/>
            <a:p>
              <a:endParaRPr lang="en-PH"/>
            </a:p>
          </p:txBody>
        </p:sp>
      </p:grpSp>
      <p:sp>
        <p:nvSpPr>
          <p:cNvPr id="17" name="TextBox 17"/>
          <p:cNvSpPr txBox="1"/>
          <p:nvPr/>
        </p:nvSpPr>
        <p:spPr>
          <a:xfrm>
            <a:off x="6343665" y="2944226"/>
            <a:ext cx="5639547" cy="457200"/>
          </a:xfrm>
          <a:prstGeom prst="rect">
            <a:avLst/>
          </a:prstGeom>
        </p:spPr>
        <p:txBody>
          <a:bodyPr lIns="0" tIns="0" rIns="0" bIns="0" rtlCol="0" anchor="t">
            <a:spAutoFit/>
          </a:bodyPr>
          <a:lstStyle/>
          <a:p>
            <a:pPr algn="ctr">
              <a:lnSpc>
                <a:spcPts val="3600"/>
              </a:lnSpc>
              <a:spcBef>
                <a:spcPct val="0"/>
              </a:spcBef>
            </a:pPr>
            <a:r>
              <a:rPr lang="en-US" sz="3000" spc="-119">
                <a:solidFill>
                  <a:srgbClr val="FFFFFF"/>
                </a:solidFill>
                <a:latin typeface="Open Sans"/>
              </a:rPr>
              <a:t>Introduction</a:t>
            </a:r>
          </a:p>
        </p:txBody>
      </p:sp>
      <p:sp>
        <p:nvSpPr>
          <p:cNvPr id="18" name="TextBox 18"/>
          <p:cNvSpPr txBox="1"/>
          <p:nvPr/>
        </p:nvSpPr>
        <p:spPr>
          <a:xfrm>
            <a:off x="6343665" y="3896029"/>
            <a:ext cx="5639547" cy="457200"/>
          </a:xfrm>
          <a:prstGeom prst="rect">
            <a:avLst/>
          </a:prstGeom>
        </p:spPr>
        <p:txBody>
          <a:bodyPr lIns="0" tIns="0" rIns="0" bIns="0" rtlCol="0" anchor="t">
            <a:spAutoFit/>
          </a:bodyPr>
          <a:lstStyle/>
          <a:p>
            <a:pPr algn="ctr">
              <a:lnSpc>
                <a:spcPts val="3600"/>
              </a:lnSpc>
              <a:spcBef>
                <a:spcPct val="0"/>
              </a:spcBef>
            </a:pPr>
            <a:r>
              <a:rPr lang="en-US" sz="3000" spc="-119">
                <a:solidFill>
                  <a:srgbClr val="FFFFFF"/>
                </a:solidFill>
                <a:latin typeface="Open Sans"/>
              </a:rPr>
              <a:t>Objectives</a:t>
            </a:r>
          </a:p>
        </p:txBody>
      </p:sp>
      <p:sp>
        <p:nvSpPr>
          <p:cNvPr id="19" name="TextBox 19"/>
          <p:cNvSpPr txBox="1"/>
          <p:nvPr/>
        </p:nvSpPr>
        <p:spPr>
          <a:xfrm>
            <a:off x="6304788" y="4819257"/>
            <a:ext cx="5639547" cy="457200"/>
          </a:xfrm>
          <a:prstGeom prst="rect">
            <a:avLst/>
          </a:prstGeom>
        </p:spPr>
        <p:txBody>
          <a:bodyPr lIns="0" tIns="0" rIns="0" bIns="0" rtlCol="0" anchor="t">
            <a:spAutoFit/>
          </a:bodyPr>
          <a:lstStyle/>
          <a:p>
            <a:pPr algn="ctr">
              <a:lnSpc>
                <a:spcPts val="3600"/>
              </a:lnSpc>
              <a:spcBef>
                <a:spcPct val="0"/>
              </a:spcBef>
            </a:pPr>
            <a:r>
              <a:rPr lang="en-US" sz="3000" spc="-119">
                <a:solidFill>
                  <a:srgbClr val="FFFFFF"/>
                </a:solidFill>
                <a:latin typeface="Open Sans"/>
              </a:rPr>
              <a:t>Conceptual Framework</a:t>
            </a:r>
          </a:p>
        </p:txBody>
      </p:sp>
      <p:sp>
        <p:nvSpPr>
          <p:cNvPr id="20" name="TextBox 20"/>
          <p:cNvSpPr txBox="1"/>
          <p:nvPr/>
        </p:nvSpPr>
        <p:spPr>
          <a:xfrm>
            <a:off x="6343665" y="5776962"/>
            <a:ext cx="5639547" cy="457200"/>
          </a:xfrm>
          <a:prstGeom prst="rect">
            <a:avLst/>
          </a:prstGeom>
        </p:spPr>
        <p:txBody>
          <a:bodyPr lIns="0" tIns="0" rIns="0" bIns="0" rtlCol="0" anchor="t">
            <a:spAutoFit/>
          </a:bodyPr>
          <a:lstStyle/>
          <a:p>
            <a:pPr algn="ctr">
              <a:lnSpc>
                <a:spcPts val="3600"/>
              </a:lnSpc>
              <a:spcBef>
                <a:spcPct val="0"/>
              </a:spcBef>
            </a:pPr>
            <a:r>
              <a:rPr lang="en-US" sz="3000" spc="-119">
                <a:solidFill>
                  <a:srgbClr val="FFFFFF"/>
                </a:solidFill>
                <a:latin typeface="Open Sans"/>
              </a:rPr>
              <a:t>Methodology</a:t>
            </a:r>
          </a:p>
        </p:txBody>
      </p:sp>
      <p:sp>
        <p:nvSpPr>
          <p:cNvPr id="21" name="TextBox 21"/>
          <p:cNvSpPr txBox="1"/>
          <p:nvPr/>
        </p:nvSpPr>
        <p:spPr>
          <a:xfrm>
            <a:off x="6304788" y="6711995"/>
            <a:ext cx="5639547" cy="457200"/>
          </a:xfrm>
          <a:prstGeom prst="rect">
            <a:avLst/>
          </a:prstGeom>
        </p:spPr>
        <p:txBody>
          <a:bodyPr lIns="0" tIns="0" rIns="0" bIns="0" rtlCol="0" anchor="t">
            <a:spAutoFit/>
          </a:bodyPr>
          <a:lstStyle/>
          <a:p>
            <a:pPr algn="ctr">
              <a:lnSpc>
                <a:spcPts val="3600"/>
              </a:lnSpc>
              <a:spcBef>
                <a:spcPct val="0"/>
              </a:spcBef>
            </a:pPr>
            <a:r>
              <a:rPr lang="en-US" sz="3000" spc="-119">
                <a:solidFill>
                  <a:srgbClr val="FFFFFF"/>
                </a:solidFill>
                <a:latin typeface="Open Sans"/>
              </a:rPr>
              <a:t>Results and Discussion</a:t>
            </a:r>
          </a:p>
        </p:txBody>
      </p:sp>
      <p:sp>
        <p:nvSpPr>
          <p:cNvPr id="22" name="TextBox 22"/>
          <p:cNvSpPr txBox="1"/>
          <p:nvPr/>
        </p:nvSpPr>
        <p:spPr>
          <a:xfrm>
            <a:off x="6343665" y="7644748"/>
            <a:ext cx="5639547" cy="419100"/>
          </a:xfrm>
          <a:prstGeom prst="rect">
            <a:avLst/>
          </a:prstGeom>
        </p:spPr>
        <p:txBody>
          <a:bodyPr lIns="0" tIns="0" rIns="0" bIns="0" rtlCol="0" anchor="t">
            <a:spAutoFit/>
          </a:bodyPr>
          <a:lstStyle/>
          <a:p>
            <a:pPr algn="ctr">
              <a:lnSpc>
                <a:spcPts val="3360"/>
              </a:lnSpc>
              <a:spcBef>
                <a:spcPct val="0"/>
              </a:spcBef>
            </a:pPr>
            <a:r>
              <a:rPr lang="en-US" sz="2800" spc="-111">
                <a:solidFill>
                  <a:srgbClr val="FFFFFF"/>
                </a:solidFill>
                <a:latin typeface="Open Sans"/>
              </a:rPr>
              <a:t>Conclusion and Recommendations</a:t>
            </a:r>
          </a:p>
        </p:txBody>
      </p:sp>
      <p:sp>
        <p:nvSpPr>
          <p:cNvPr id="23" name="TextBox 23"/>
          <p:cNvSpPr txBox="1"/>
          <p:nvPr/>
        </p:nvSpPr>
        <p:spPr>
          <a:xfrm>
            <a:off x="6343665" y="8592928"/>
            <a:ext cx="5639547" cy="419100"/>
          </a:xfrm>
          <a:prstGeom prst="rect">
            <a:avLst/>
          </a:prstGeom>
        </p:spPr>
        <p:txBody>
          <a:bodyPr lIns="0" tIns="0" rIns="0" bIns="0" rtlCol="0" anchor="t">
            <a:spAutoFit/>
          </a:bodyPr>
          <a:lstStyle/>
          <a:p>
            <a:pPr algn="ctr">
              <a:lnSpc>
                <a:spcPts val="3360"/>
              </a:lnSpc>
              <a:spcBef>
                <a:spcPct val="0"/>
              </a:spcBef>
            </a:pPr>
            <a:r>
              <a:rPr lang="en-US" sz="2800" spc="-111">
                <a:solidFill>
                  <a:srgbClr val="FFFFFF"/>
                </a:solidFill>
                <a:latin typeface="Open Sans"/>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589885" y="319072"/>
          <a:ext cx="11772787" cy="8554659"/>
        </p:xfrm>
        <a:graphic>
          <a:graphicData uri="http://schemas.openxmlformats.org/drawingml/2006/table">
            <a:tbl>
              <a:tblPr/>
              <a:tblGrid>
                <a:gridCol w="3407078">
                  <a:extLst>
                    <a:ext uri="{9D8B030D-6E8A-4147-A177-3AD203B41FA5}">
                      <a16:colId xmlns:a16="http://schemas.microsoft.com/office/drawing/2014/main" val="20000"/>
                    </a:ext>
                  </a:extLst>
                </a:gridCol>
                <a:gridCol w="2788569">
                  <a:extLst>
                    <a:ext uri="{9D8B030D-6E8A-4147-A177-3AD203B41FA5}">
                      <a16:colId xmlns:a16="http://schemas.microsoft.com/office/drawing/2014/main" val="20001"/>
                    </a:ext>
                  </a:extLst>
                </a:gridCol>
                <a:gridCol w="2822931">
                  <a:extLst>
                    <a:ext uri="{9D8B030D-6E8A-4147-A177-3AD203B41FA5}">
                      <a16:colId xmlns:a16="http://schemas.microsoft.com/office/drawing/2014/main" val="20002"/>
                    </a:ext>
                  </a:extLst>
                </a:gridCol>
                <a:gridCol w="2754208">
                  <a:extLst>
                    <a:ext uri="{9D8B030D-6E8A-4147-A177-3AD203B41FA5}">
                      <a16:colId xmlns:a16="http://schemas.microsoft.com/office/drawing/2014/main" val="20003"/>
                    </a:ext>
                  </a:extLst>
                </a:gridCol>
              </a:tblGrid>
              <a:tr h="724303">
                <a:tc>
                  <a:txBody>
                    <a:bodyPr/>
                    <a:lstStyle/>
                    <a:p>
                      <a:pPr algn="ctr">
                        <a:lnSpc>
                          <a:spcPts val="3240"/>
                        </a:lnSpc>
                        <a:defRPr/>
                      </a:pPr>
                      <a:r>
                        <a:rPr lang="en-US" sz="2700" spc="-107">
                          <a:solidFill>
                            <a:srgbClr val="000000"/>
                          </a:solidFill>
                          <a:latin typeface="Open Sans"/>
                        </a:rPr>
                        <a:t>Class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ctr">
                        <a:lnSpc>
                          <a:spcPts val="3240"/>
                        </a:lnSpc>
                        <a:defRPr/>
                      </a:pPr>
                      <a:r>
                        <a:rPr lang="en-US" sz="2700" spc="-107">
                          <a:solidFill>
                            <a:srgbClr val="000000"/>
                          </a:solidFill>
                          <a:latin typeface="Open Sans"/>
                        </a:rPr>
                        <a:t>mAP@50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ctr">
                        <a:lnSpc>
                          <a:spcPts val="3240"/>
                        </a:lnSpc>
                        <a:defRPr/>
                      </a:pPr>
                      <a:r>
                        <a:rPr lang="en-US" sz="2700" spc="-107">
                          <a:solidFill>
                            <a:srgbClr val="000000"/>
                          </a:solidFill>
                          <a:latin typeface="Open Sans"/>
                        </a:rPr>
                        <a:t>Precision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tc>
                  <a:txBody>
                    <a:bodyPr/>
                    <a:lstStyle/>
                    <a:p>
                      <a:pPr algn="ctr">
                        <a:lnSpc>
                          <a:spcPts val="3240"/>
                        </a:lnSpc>
                        <a:defRPr/>
                      </a:pPr>
                      <a:r>
                        <a:rPr lang="en-US" sz="2700" spc="-107">
                          <a:solidFill>
                            <a:srgbClr val="000000"/>
                          </a:solidFill>
                          <a:latin typeface="Open Sans"/>
                        </a:rPr>
                        <a:t>Recall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724303">
                <a:tc>
                  <a:txBody>
                    <a:bodyPr/>
                    <a:lstStyle/>
                    <a:p>
                      <a:pPr algn="ctr">
                        <a:lnSpc>
                          <a:spcPts val="3240"/>
                        </a:lnSpc>
                        <a:defRPr/>
                      </a:pPr>
                      <a:r>
                        <a:rPr lang="en-US" sz="2700" spc="-107">
                          <a:solidFill>
                            <a:srgbClr val="000000"/>
                          </a:solidFill>
                          <a:latin typeface="Open Sans Bold"/>
                        </a:rPr>
                        <a:t>All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000000"/>
                          </a:solidFill>
                          <a:latin typeface="Open Sans"/>
                        </a:rPr>
                        <a:t>0.93 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FF0000"/>
                          </a:solidFill>
                          <a:latin typeface="Open Sans Bold"/>
                        </a:rPr>
                        <a:t>0.929 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FF0000"/>
                          </a:solidFill>
                          <a:latin typeface="Open Sans Bold"/>
                        </a:rPr>
                        <a:t>0.903 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131489">
                <a:tc>
                  <a:txBody>
                    <a:bodyPr/>
                    <a:lstStyle/>
                    <a:p>
                      <a:pPr algn="ctr">
                        <a:lnSpc>
                          <a:spcPts val="3240"/>
                        </a:lnSpc>
                        <a:defRPr/>
                      </a:pPr>
                      <a:r>
                        <a:rPr lang="en-US" sz="2700" spc="-107">
                          <a:solidFill>
                            <a:srgbClr val="000000"/>
                          </a:solidFill>
                          <a:latin typeface="Open Sans Bold"/>
                        </a:rPr>
                        <a:t>Ambulance – Type 1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0.974 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0.961 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0.987 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1131489">
                <a:tc>
                  <a:txBody>
                    <a:bodyPr/>
                    <a:lstStyle/>
                    <a:p>
                      <a:pPr algn="ctr">
                        <a:lnSpc>
                          <a:spcPts val="3240"/>
                        </a:lnSpc>
                        <a:defRPr/>
                      </a:pPr>
                      <a:r>
                        <a:rPr lang="en-US" sz="2700" spc="-107">
                          <a:solidFill>
                            <a:srgbClr val="000000"/>
                          </a:solidFill>
                          <a:latin typeface="Open Sans Bold"/>
                        </a:rPr>
                        <a:t>Ambulance – Type 2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000000"/>
                          </a:solidFill>
                          <a:latin typeface="Open Sans"/>
                        </a:rPr>
                        <a:t>0.947 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FF0000"/>
                          </a:solidFill>
                          <a:latin typeface="Open Sans Bold"/>
                        </a:rPr>
                        <a:t>0.908 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tc>
                  <a:txBody>
                    <a:bodyPr/>
                    <a:lstStyle/>
                    <a:p>
                      <a:pPr algn="ctr">
                        <a:lnSpc>
                          <a:spcPts val="3240"/>
                        </a:lnSpc>
                        <a:defRPr/>
                      </a:pPr>
                      <a:r>
                        <a:rPr lang="en-US" sz="2700" spc="-107">
                          <a:solidFill>
                            <a:srgbClr val="FF0000"/>
                          </a:solidFill>
                          <a:latin typeface="Open Sans Bold"/>
                        </a:rPr>
                        <a:t>0.958 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0003"/>
                  </a:ext>
                </a:extLst>
              </a:tr>
              <a:tr h="1131489">
                <a:tc>
                  <a:txBody>
                    <a:bodyPr/>
                    <a:lstStyle/>
                    <a:p>
                      <a:pPr algn="ctr">
                        <a:lnSpc>
                          <a:spcPts val="3240"/>
                        </a:lnSpc>
                        <a:defRPr/>
                      </a:pPr>
                      <a:r>
                        <a:rPr lang="en-US" sz="2700" spc="-107">
                          <a:solidFill>
                            <a:srgbClr val="000000"/>
                          </a:solidFill>
                          <a:latin typeface="Open Sans Bold"/>
                        </a:rPr>
                        <a:t>Ambulance – Type 3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0.989 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0.983 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0.98 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724303">
                <a:tc>
                  <a:txBody>
                    <a:bodyPr/>
                    <a:lstStyle/>
                    <a:p>
                      <a:pPr algn="ctr">
                        <a:lnSpc>
                          <a:spcPts val="3240"/>
                        </a:lnSpc>
                        <a:defRPr/>
                      </a:pPr>
                      <a:r>
                        <a:rPr lang="en-US" sz="2700" spc="-107">
                          <a:solidFill>
                            <a:srgbClr val="000000"/>
                          </a:solidFill>
                          <a:latin typeface="Open Sans Bold"/>
                        </a:rPr>
                        <a:t>Label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0.823 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0.832 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0.736 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5"/>
                  </a:ext>
                </a:extLst>
              </a:tr>
              <a:tr h="1131489">
                <a:tc>
                  <a:txBody>
                    <a:bodyPr/>
                    <a:lstStyle/>
                    <a:p>
                      <a:pPr algn="ctr">
                        <a:lnSpc>
                          <a:spcPts val="3240"/>
                        </a:lnSpc>
                        <a:defRPr/>
                      </a:pPr>
                      <a:r>
                        <a:rPr lang="en-US" sz="2700" spc="-107">
                          <a:solidFill>
                            <a:srgbClr val="000000"/>
                          </a:solidFill>
                          <a:latin typeface="Open Sans Bold"/>
                        </a:rPr>
                        <a:t>Misc Vehicle - Car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0.991 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0.971 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0.97 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6"/>
                  </a:ext>
                </a:extLst>
              </a:tr>
              <a:tr h="1131489">
                <a:tc>
                  <a:txBody>
                    <a:bodyPr/>
                    <a:lstStyle/>
                    <a:p>
                      <a:pPr algn="ctr">
                        <a:lnSpc>
                          <a:spcPts val="3240"/>
                        </a:lnSpc>
                        <a:defRPr/>
                      </a:pPr>
                      <a:r>
                        <a:rPr lang="en-US" sz="2700" spc="-107">
                          <a:solidFill>
                            <a:srgbClr val="000000"/>
                          </a:solidFill>
                          <a:latin typeface="Open Sans Bold"/>
                        </a:rPr>
                        <a:t>Misc Vehicle - Van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0.941 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0.974 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0.905 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7"/>
                  </a:ext>
                </a:extLst>
              </a:tr>
              <a:tr h="724303">
                <a:tc>
                  <a:txBody>
                    <a:bodyPr/>
                    <a:lstStyle/>
                    <a:p>
                      <a:pPr algn="ctr">
                        <a:lnSpc>
                          <a:spcPts val="3240"/>
                        </a:lnSpc>
                        <a:defRPr/>
                      </a:pPr>
                      <a:r>
                        <a:rPr lang="en-US" sz="2700" spc="-107">
                          <a:solidFill>
                            <a:srgbClr val="000000"/>
                          </a:solidFill>
                          <a:latin typeface="Open Sans Bold"/>
                        </a:rPr>
                        <a:t>Siren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000000"/>
                          </a:solidFill>
                          <a:latin typeface="Open Sans"/>
                        </a:rPr>
                        <a:t>0.842 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0.874 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tc>
                  <a:txBody>
                    <a:bodyPr/>
                    <a:lstStyle/>
                    <a:p>
                      <a:pPr algn="ctr">
                        <a:lnSpc>
                          <a:spcPts val="3240"/>
                        </a:lnSpc>
                        <a:defRPr/>
                      </a:pPr>
                      <a:r>
                        <a:rPr lang="en-US" sz="2700" spc="-107">
                          <a:solidFill>
                            <a:srgbClr val="FF0000"/>
                          </a:solidFill>
                          <a:latin typeface="Open Sans Bold"/>
                        </a:rPr>
                        <a:t>0.786 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8"/>
                  </a:ext>
                </a:extLst>
              </a:tr>
            </a:tbl>
          </a:graphicData>
        </a:graphic>
      </p:graphicFrame>
      <p:sp>
        <p:nvSpPr>
          <p:cNvPr id="3" name="TextBox 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33748" y="677246"/>
            <a:ext cx="9506537" cy="601058"/>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Conclusion</a:t>
            </a:r>
          </a:p>
        </p:txBody>
      </p:sp>
      <p:grpSp>
        <p:nvGrpSpPr>
          <p:cNvPr id="3" name="Group 3"/>
          <p:cNvGrpSpPr/>
          <p:nvPr/>
        </p:nvGrpSpPr>
        <p:grpSpPr>
          <a:xfrm>
            <a:off x="5009736" y="2282504"/>
            <a:ext cx="8268528" cy="1479904"/>
            <a:chOff x="0" y="0"/>
            <a:chExt cx="11024704" cy="1973206"/>
          </a:xfrm>
        </p:grpSpPr>
        <p:sp>
          <p:nvSpPr>
            <p:cNvPr id="4" name="Freeform 4"/>
            <p:cNvSpPr/>
            <p:nvPr/>
          </p:nvSpPr>
          <p:spPr>
            <a:xfrm>
              <a:off x="12700" y="12700"/>
              <a:ext cx="10999343" cy="1947799"/>
            </a:xfrm>
            <a:custGeom>
              <a:avLst/>
              <a:gdLst/>
              <a:ahLst/>
              <a:cxnLst/>
              <a:rect l="l" t="t" r="r" b="b"/>
              <a:pathLst>
                <a:path w="10999343" h="1947799">
                  <a:moveTo>
                    <a:pt x="0" y="0"/>
                  </a:moveTo>
                  <a:lnTo>
                    <a:pt x="10671175" y="0"/>
                  </a:lnTo>
                  <a:lnTo>
                    <a:pt x="10999343" y="324612"/>
                  </a:lnTo>
                  <a:lnTo>
                    <a:pt x="10999343" y="1947799"/>
                  </a:lnTo>
                  <a:lnTo>
                    <a:pt x="328168" y="1947799"/>
                  </a:lnTo>
                  <a:lnTo>
                    <a:pt x="0" y="1623187"/>
                  </a:lnTo>
                  <a:lnTo>
                    <a:pt x="0" y="0"/>
                  </a:lnTo>
                  <a:close/>
                </a:path>
              </a:pathLst>
            </a:custGeom>
            <a:solidFill>
              <a:srgbClr val="C55A11"/>
            </a:solidFill>
          </p:spPr>
          <p:txBody>
            <a:bodyPr/>
            <a:lstStyle/>
            <a:p>
              <a:endParaRPr lang="en-PH"/>
            </a:p>
          </p:txBody>
        </p:sp>
        <p:sp>
          <p:nvSpPr>
            <p:cNvPr id="5" name="Freeform 5"/>
            <p:cNvSpPr/>
            <p:nvPr/>
          </p:nvSpPr>
          <p:spPr>
            <a:xfrm>
              <a:off x="0" y="0"/>
              <a:ext cx="11024743" cy="1973199"/>
            </a:xfrm>
            <a:custGeom>
              <a:avLst/>
              <a:gdLst/>
              <a:ahLst/>
              <a:cxnLst/>
              <a:rect l="l" t="t" r="r" b="b"/>
              <a:pathLst>
                <a:path w="11024743" h="1973199">
                  <a:moveTo>
                    <a:pt x="12700" y="0"/>
                  </a:moveTo>
                  <a:lnTo>
                    <a:pt x="10683875" y="0"/>
                  </a:lnTo>
                  <a:cubicBezTo>
                    <a:pt x="10687177" y="0"/>
                    <a:pt x="10690479" y="1270"/>
                    <a:pt x="10692765" y="3683"/>
                  </a:cubicBezTo>
                  <a:lnTo>
                    <a:pt x="11020933" y="328295"/>
                  </a:lnTo>
                  <a:cubicBezTo>
                    <a:pt x="11023346" y="330708"/>
                    <a:pt x="11024743" y="333883"/>
                    <a:pt x="11024743" y="337312"/>
                  </a:cubicBezTo>
                  <a:lnTo>
                    <a:pt x="11024743" y="1960499"/>
                  </a:lnTo>
                  <a:lnTo>
                    <a:pt x="11012043" y="1960499"/>
                  </a:lnTo>
                  <a:lnTo>
                    <a:pt x="11012043" y="1947799"/>
                  </a:lnTo>
                  <a:lnTo>
                    <a:pt x="11012043" y="1960499"/>
                  </a:lnTo>
                  <a:lnTo>
                    <a:pt x="11012043" y="1973199"/>
                  </a:lnTo>
                  <a:lnTo>
                    <a:pt x="340868" y="1973199"/>
                  </a:lnTo>
                  <a:cubicBezTo>
                    <a:pt x="337566" y="1973199"/>
                    <a:pt x="334264" y="1971929"/>
                    <a:pt x="331978" y="1969516"/>
                  </a:cubicBezTo>
                  <a:lnTo>
                    <a:pt x="3810" y="1644904"/>
                  </a:lnTo>
                  <a:cubicBezTo>
                    <a:pt x="1397" y="1642491"/>
                    <a:pt x="0" y="1639316"/>
                    <a:pt x="0" y="1635887"/>
                  </a:cubicBezTo>
                  <a:lnTo>
                    <a:pt x="0" y="12700"/>
                  </a:lnTo>
                  <a:cubicBezTo>
                    <a:pt x="0" y="5715"/>
                    <a:pt x="5715" y="0"/>
                    <a:pt x="12700" y="0"/>
                  </a:cubicBezTo>
                  <a:moveTo>
                    <a:pt x="12700" y="25400"/>
                  </a:moveTo>
                  <a:lnTo>
                    <a:pt x="12700" y="12700"/>
                  </a:lnTo>
                  <a:lnTo>
                    <a:pt x="25400" y="12700"/>
                  </a:lnTo>
                  <a:lnTo>
                    <a:pt x="25400" y="1635887"/>
                  </a:lnTo>
                  <a:lnTo>
                    <a:pt x="12700" y="1635887"/>
                  </a:lnTo>
                  <a:lnTo>
                    <a:pt x="21590" y="1626870"/>
                  </a:lnTo>
                  <a:lnTo>
                    <a:pt x="349758" y="1951482"/>
                  </a:lnTo>
                  <a:lnTo>
                    <a:pt x="340868" y="1960499"/>
                  </a:lnTo>
                  <a:lnTo>
                    <a:pt x="340868" y="1947799"/>
                  </a:lnTo>
                  <a:lnTo>
                    <a:pt x="11012043" y="1947799"/>
                  </a:lnTo>
                  <a:cubicBezTo>
                    <a:pt x="11019028" y="1947799"/>
                    <a:pt x="11024743" y="1953514"/>
                    <a:pt x="11024743" y="1960499"/>
                  </a:cubicBezTo>
                  <a:cubicBezTo>
                    <a:pt x="11024743" y="1967484"/>
                    <a:pt x="11019028" y="1973199"/>
                    <a:pt x="11012043" y="1973199"/>
                  </a:cubicBezTo>
                  <a:cubicBezTo>
                    <a:pt x="11005058" y="1973199"/>
                    <a:pt x="10999343" y="1967484"/>
                    <a:pt x="10999343" y="1960499"/>
                  </a:cubicBezTo>
                  <a:lnTo>
                    <a:pt x="10999343" y="337312"/>
                  </a:lnTo>
                  <a:lnTo>
                    <a:pt x="11012043" y="337312"/>
                  </a:lnTo>
                  <a:lnTo>
                    <a:pt x="11003153" y="346329"/>
                  </a:lnTo>
                  <a:lnTo>
                    <a:pt x="10674985" y="21717"/>
                  </a:lnTo>
                  <a:lnTo>
                    <a:pt x="10683875" y="12700"/>
                  </a:lnTo>
                  <a:lnTo>
                    <a:pt x="10683875" y="25400"/>
                  </a:lnTo>
                  <a:lnTo>
                    <a:pt x="12700" y="25400"/>
                  </a:lnTo>
                  <a:close/>
                </a:path>
              </a:pathLst>
            </a:custGeom>
            <a:solidFill>
              <a:srgbClr val="2F528F"/>
            </a:solidFill>
          </p:spPr>
          <p:txBody>
            <a:bodyPr/>
            <a:lstStyle/>
            <a:p>
              <a:endParaRPr lang="en-PH"/>
            </a:p>
          </p:txBody>
        </p:sp>
        <p:sp>
          <p:nvSpPr>
            <p:cNvPr id="6" name="TextBox 6"/>
            <p:cNvSpPr txBox="1"/>
            <p:nvPr/>
          </p:nvSpPr>
          <p:spPr>
            <a:xfrm>
              <a:off x="0" y="9525"/>
              <a:ext cx="11024704" cy="1963681"/>
            </a:xfrm>
            <a:prstGeom prst="rect">
              <a:avLst/>
            </a:prstGeom>
          </p:spPr>
          <p:txBody>
            <a:bodyPr lIns="50800" tIns="50800" rIns="50800" bIns="50800" rtlCol="0" anchor="ctr"/>
            <a:lstStyle/>
            <a:p>
              <a:pPr algn="l">
                <a:lnSpc>
                  <a:spcPts val="2879"/>
                </a:lnSpc>
              </a:pPr>
              <a:r>
                <a:rPr lang="en-US" sz="2400" spc="-95">
                  <a:solidFill>
                    <a:srgbClr val="FFFFFF"/>
                  </a:solidFill>
                  <a:latin typeface="Open Sans"/>
                </a:rPr>
                <a:t>Achieved a robust 92.8% mAP with the YOLOv5 small model, fulfilling the primary objective of detecting and classifying Philippine ambulances.</a:t>
              </a:r>
            </a:p>
          </p:txBody>
        </p:sp>
      </p:grpSp>
      <p:grpSp>
        <p:nvGrpSpPr>
          <p:cNvPr id="7" name="Group 7"/>
          <p:cNvGrpSpPr/>
          <p:nvPr/>
        </p:nvGrpSpPr>
        <p:grpSpPr>
          <a:xfrm>
            <a:off x="5009736" y="4245118"/>
            <a:ext cx="8268528" cy="1479904"/>
            <a:chOff x="0" y="0"/>
            <a:chExt cx="11024704" cy="1973206"/>
          </a:xfrm>
        </p:grpSpPr>
        <p:sp>
          <p:nvSpPr>
            <p:cNvPr id="8" name="Freeform 8"/>
            <p:cNvSpPr/>
            <p:nvPr/>
          </p:nvSpPr>
          <p:spPr>
            <a:xfrm>
              <a:off x="12700" y="12700"/>
              <a:ext cx="10999343" cy="1947799"/>
            </a:xfrm>
            <a:custGeom>
              <a:avLst/>
              <a:gdLst/>
              <a:ahLst/>
              <a:cxnLst/>
              <a:rect l="l" t="t" r="r" b="b"/>
              <a:pathLst>
                <a:path w="10999343" h="1947799">
                  <a:moveTo>
                    <a:pt x="0" y="0"/>
                  </a:moveTo>
                  <a:lnTo>
                    <a:pt x="10671175" y="0"/>
                  </a:lnTo>
                  <a:lnTo>
                    <a:pt x="10999343" y="324612"/>
                  </a:lnTo>
                  <a:lnTo>
                    <a:pt x="10999343" y="1947799"/>
                  </a:lnTo>
                  <a:lnTo>
                    <a:pt x="328168" y="1947799"/>
                  </a:lnTo>
                  <a:lnTo>
                    <a:pt x="0" y="1623187"/>
                  </a:lnTo>
                  <a:lnTo>
                    <a:pt x="0" y="0"/>
                  </a:lnTo>
                  <a:close/>
                </a:path>
              </a:pathLst>
            </a:custGeom>
            <a:solidFill>
              <a:srgbClr val="C55A11"/>
            </a:solidFill>
          </p:spPr>
          <p:txBody>
            <a:bodyPr/>
            <a:lstStyle/>
            <a:p>
              <a:endParaRPr lang="en-PH"/>
            </a:p>
          </p:txBody>
        </p:sp>
        <p:sp>
          <p:nvSpPr>
            <p:cNvPr id="9" name="Freeform 9"/>
            <p:cNvSpPr/>
            <p:nvPr/>
          </p:nvSpPr>
          <p:spPr>
            <a:xfrm>
              <a:off x="0" y="0"/>
              <a:ext cx="11024743" cy="1973199"/>
            </a:xfrm>
            <a:custGeom>
              <a:avLst/>
              <a:gdLst/>
              <a:ahLst/>
              <a:cxnLst/>
              <a:rect l="l" t="t" r="r" b="b"/>
              <a:pathLst>
                <a:path w="11024743" h="1973199">
                  <a:moveTo>
                    <a:pt x="12700" y="0"/>
                  </a:moveTo>
                  <a:lnTo>
                    <a:pt x="10683875" y="0"/>
                  </a:lnTo>
                  <a:cubicBezTo>
                    <a:pt x="10687177" y="0"/>
                    <a:pt x="10690479" y="1270"/>
                    <a:pt x="10692765" y="3683"/>
                  </a:cubicBezTo>
                  <a:lnTo>
                    <a:pt x="11020933" y="328295"/>
                  </a:lnTo>
                  <a:cubicBezTo>
                    <a:pt x="11023346" y="330708"/>
                    <a:pt x="11024743" y="333883"/>
                    <a:pt x="11024743" y="337312"/>
                  </a:cubicBezTo>
                  <a:lnTo>
                    <a:pt x="11024743" y="1960499"/>
                  </a:lnTo>
                  <a:lnTo>
                    <a:pt x="11012043" y="1960499"/>
                  </a:lnTo>
                  <a:lnTo>
                    <a:pt x="11012043" y="1947799"/>
                  </a:lnTo>
                  <a:lnTo>
                    <a:pt x="11012043" y="1960499"/>
                  </a:lnTo>
                  <a:lnTo>
                    <a:pt x="11012043" y="1973199"/>
                  </a:lnTo>
                  <a:lnTo>
                    <a:pt x="340868" y="1973199"/>
                  </a:lnTo>
                  <a:cubicBezTo>
                    <a:pt x="337566" y="1973199"/>
                    <a:pt x="334264" y="1971929"/>
                    <a:pt x="331978" y="1969516"/>
                  </a:cubicBezTo>
                  <a:lnTo>
                    <a:pt x="3810" y="1644904"/>
                  </a:lnTo>
                  <a:cubicBezTo>
                    <a:pt x="1397" y="1642491"/>
                    <a:pt x="0" y="1639316"/>
                    <a:pt x="0" y="1635887"/>
                  </a:cubicBezTo>
                  <a:lnTo>
                    <a:pt x="0" y="12700"/>
                  </a:lnTo>
                  <a:cubicBezTo>
                    <a:pt x="0" y="5715"/>
                    <a:pt x="5715" y="0"/>
                    <a:pt x="12700" y="0"/>
                  </a:cubicBezTo>
                  <a:moveTo>
                    <a:pt x="12700" y="25400"/>
                  </a:moveTo>
                  <a:lnTo>
                    <a:pt x="12700" y="12700"/>
                  </a:lnTo>
                  <a:lnTo>
                    <a:pt x="25400" y="12700"/>
                  </a:lnTo>
                  <a:lnTo>
                    <a:pt x="25400" y="1635887"/>
                  </a:lnTo>
                  <a:lnTo>
                    <a:pt x="12700" y="1635887"/>
                  </a:lnTo>
                  <a:lnTo>
                    <a:pt x="21590" y="1626870"/>
                  </a:lnTo>
                  <a:lnTo>
                    <a:pt x="349758" y="1951482"/>
                  </a:lnTo>
                  <a:lnTo>
                    <a:pt x="340868" y="1960499"/>
                  </a:lnTo>
                  <a:lnTo>
                    <a:pt x="340868" y="1947799"/>
                  </a:lnTo>
                  <a:lnTo>
                    <a:pt x="11012043" y="1947799"/>
                  </a:lnTo>
                  <a:cubicBezTo>
                    <a:pt x="11019028" y="1947799"/>
                    <a:pt x="11024743" y="1953514"/>
                    <a:pt x="11024743" y="1960499"/>
                  </a:cubicBezTo>
                  <a:cubicBezTo>
                    <a:pt x="11024743" y="1967484"/>
                    <a:pt x="11019028" y="1973199"/>
                    <a:pt x="11012043" y="1973199"/>
                  </a:cubicBezTo>
                  <a:cubicBezTo>
                    <a:pt x="11005058" y="1973199"/>
                    <a:pt x="10999343" y="1967484"/>
                    <a:pt x="10999343" y="1960499"/>
                  </a:cubicBezTo>
                  <a:lnTo>
                    <a:pt x="10999343" y="337312"/>
                  </a:lnTo>
                  <a:lnTo>
                    <a:pt x="11012043" y="337312"/>
                  </a:lnTo>
                  <a:lnTo>
                    <a:pt x="11003153" y="346329"/>
                  </a:lnTo>
                  <a:lnTo>
                    <a:pt x="10674985" y="21717"/>
                  </a:lnTo>
                  <a:lnTo>
                    <a:pt x="10683875" y="12700"/>
                  </a:lnTo>
                  <a:lnTo>
                    <a:pt x="10683875" y="25400"/>
                  </a:lnTo>
                  <a:lnTo>
                    <a:pt x="12700" y="25400"/>
                  </a:lnTo>
                  <a:close/>
                </a:path>
              </a:pathLst>
            </a:custGeom>
            <a:solidFill>
              <a:srgbClr val="2F528F"/>
            </a:solidFill>
          </p:spPr>
          <p:txBody>
            <a:bodyPr/>
            <a:lstStyle/>
            <a:p>
              <a:endParaRPr lang="en-PH"/>
            </a:p>
          </p:txBody>
        </p:sp>
        <p:sp>
          <p:nvSpPr>
            <p:cNvPr id="10" name="TextBox 10"/>
            <p:cNvSpPr txBox="1"/>
            <p:nvPr/>
          </p:nvSpPr>
          <p:spPr>
            <a:xfrm>
              <a:off x="0" y="9525"/>
              <a:ext cx="11024704" cy="1963681"/>
            </a:xfrm>
            <a:prstGeom prst="rect">
              <a:avLst/>
            </a:prstGeom>
          </p:spPr>
          <p:txBody>
            <a:bodyPr lIns="50800" tIns="50800" rIns="50800" bIns="50800" rtlCol="0" anchor="ctr"/>
            <a:lstStyle/>
            <a:p>
              <a:pPr algn="l">
                <a:lnSpc>
                  <a:spcPts val="2879"/>
                </a:lnSpc>
              </a:pPr>
              <a:r>
                <a:rPr lang="en-US" sz="2400" spc="-95">
                  <a:solidFill>
                    <a:srgbClr val="FFFFFF"/>
                  </a:solidFill>
                  <a:latin typeface="Open Sans"/>
                </a:rPr>
                <a:t>Low SSIM (0.1574) confirmed the successful augmentation of the dataset for diversity between clean and augmented images.</a:t>
              </a:r>
            </a:p>
          </p:txBody>
        </p:sp>
      </p:grpSp>
      <p:grpSp>
        <p:nvGrpSpPr>
          <p:cNvPr id="11" name="Group 11"/>
          <p:cNvGrpSpPr/>
          <p:nvPr/>
        </p:nvGrpSpPr>
        <p:grpSpPr>
          <a:xfrm>
            <a:off x="5009736" y="6312776"/>
            <a:ext cx="8268528" cy="1479905"/>
            <a:chOff x="0" y="0"/>
            <a:chExt cx="11024704" cy="1973206"/>
          </a:xfrm>
        </p:grpSpPr>
        <p:sp>
          <p:nvSpPr>
            <p:cNvPr id="12" name="Freeform 12"/>
            <p:cNvSpPr/>
            <p:nvPr/>
          </p:nvSpPr>
          <p:spPr>
            <a:xfrm>
              <a:off x="12700" y="12700"/>
              <a:ext cx="10999343" cy="1947799"/>
            </a:xfrm>
            <a:custGeom>
              <a:avLst/>
              <a:gdLst/>
              <a:ahLst/>
              <a:cxnLst/>
              <a:rect l="l" t="t" r="r" b="b"/>
              <a:pathLst>
                <a:path w="10999343" h="1947799">
                  <a:moveTo>
                    <a:pt x="0" y="0"/>
                  </a:moveTo>
                  <a:lnTo>
                    <a:pt x="10671175" y="0"/>
                  </a:lnTo>
                  <a:lnTo>
                    <a:pt x="10999343" y="324612"/>
                  </a:lnTo>
                  <a:lnTo>
                    <a:pt x="10999343" y="1947799"/>
                  </a:lnTo>
                  <a:lnTo>
                    <a:pt x="328168" y="1947799"/>
                  </a:lnTo>
                  <a:lnTo>
                    <a:pt x="0" y="1623187"/>
                  </a:lnTo>
                  <a:lnTo>
                    <a:pt x="0" y="0"/>
                  </a:lnTo>
                  <a:close/>
                </a:path>
              </a:pathLst>
            </a:custGeom>
            <a:solidFill>
              <a:srgbClr val="C55A11"/>
            </a:solidFill>
          </p:spPr>
          <p:txBody>
            <a:bodyPr/>
            <a:lstStyle/>
            <a:p>
              <a:endParaRPr lang="en-PH"/>
            </a:p>
          </p:txBody>
        </p:sp>
        <p:sp>
          <p:nvSpPr>
            <p:cNvPr id="13" name="Freeform 13"/>
            <p:cNvSpPr/>
            <p:nvPr/>
          </p:nvSpPr>
          <p:spPr>
            <a:xfrm>
              <a:off x="0" y="0"/>
              <a:ext cx="11024743" cy="1973199"/>
            </a:xfrm>
            <a:custGeom>
              <a:avLst/>
              <a:gdLst/>
              <a:ahLst/>
              <a:cxnLst/>
              <a:rect l="l" t="t" r="r" b="b"/>
              <a:pathLst>
                <a:path w="11024743" h="1973199">
                  <a:moveTo>
                    <a:pt x="12700" y="0"/>
                  </a:moveTo>
                  <a:lnTo>
                    <a:pt x="10683875" y="0"/>
                  </a:lnTo>
                  <a:cubicBezTo>
                    <a:pt x="10687177" y="0"/>
                    <a:pt x="10690479" y="1270"/>
                    <a:pt x="10692765" y="3683"/>
                  </a:cubicBezTo>
                  <a:lnTo>
                    <a:pt x="11020933" y="328295"/>
                  </a:lnTo>
                  <a:cubicBezTo>
                    <a:pt x="11023346" y="330708"/>
                    <a:pt x="11024743" y="333883"/>
                    <a:pt x="11024743" y="337312"/>
                  </a:cubicBezTo>
                  <a:lnTo>
                    <a:pt x="11024743" y="1960499"/>
                  </a:lnTo>
                  <a:lnTo>
                    <a:pt x="11012043" y="1960499"/>
                  </a:lnTo>
                  <a:lnTo>
                    <a:pt x="11012043" y="1947799"/>
                  </a:lnTo>
                  <a:lnTo>
                    <a:pt x="11012043" y="1960499"/>
                  </a:lnTo>
                  <a:lnTo>
                    <a:pt x="11012043" y="1973199"/>
                  </a:lnTo>
                  <a:lnTo>
                    <a:pt x="340868" y="1973199"/>
                  </a:lnTo>
                  <a:cubicBezTo>
                    <a:pt x="337566" y="1973199"/>
                    <a:pt x="334264" y="1971929"/>
                    <a:pt x="331978" y="1969516"/>
                  </a:cubicBezTo>
                  <a:lnTo>
                    <a:pt x="3810" y="1644904"/>
                  </a:lnTo>
                  <a:cubicBezTo>
                    <a:pt x="1397" y="1642491"/>
                    <a:pt x="0" y="1639316"/>
                    <a:pt x="0" y="1635887"/>
                  </a:cubicBezTo>
                  <a:lnTo>
                    <a:pt x="0" y="12700"/>
                  </a:lnTo>
                  <a:cubicBezTo>
                    <a:pt x="0" y="5715"/>
                    <a:pt x="5715" y="0"/>
                    <a:pt x="12700" y="0"/>
                  </a:cubicBezTo>
                  <a:moveTo>
                    <a:pt x="12700" y="25400"/>
                  </a:moveTo>
                  <a:lnTo>
                    <a:pt x="12700" y="12700"/>
                  </a:lnTo>
                  <a:lnTo>
                    <a:pt x="25400" y="12700"/>
                  </a:lnTo>
                  <a:lnTo>
                    <a:pt x="25400" y="1635887"/>
                  </a:lnTo>
                  <a:lnTo>
                    <a:pt x="12700" y="1635887"/>
                  </a:lnTo>
                  <a:lnTo>
                    <a:pt x="21590" y="1626870"/>
                  </a:lnTo>
                  <a:lnTo>
                    <a:pt x="349758" y="1951482"/>
                  </a:lnTo>
                  <a:lnTo>
                    <a:pt x="340868" y="1960499"/>
                  </a:lnTo>
                  <a:lnTo>
                    <a:pt x="340868" y="1947799"/>
                  </a:lnTo>
                  <a:lnTo>
                    <a:pt x="11012043" y="1947799"/>
                  </a:lnTo>
                  <a:cubicBezTo>
                    <a:pt x="11019028" y="1947799"/>
                    <a:pt x="11024743" y="1953514"/>
                    <a:pt x="11024743" y="1960499"/>
                  </a:cubicBezTo>
                  <a:cubicBezTo>
                    <a:pt x="11024743" y="1967484"/>
                    <a:pt x="11019028" y="1973199"/>
                    <a:pt x="11012043" y="1973199"/>
                  </a:cubicBezTo>
                  <a:cubicBezTo>
                    <a:pt x="11005058" y="1973199"/>
                    <a:pt x="10999343" y="1967484"/>
                    <a:pt x="10999343" y="1960499"/>
                  </a:cubicBezTo>
                  <a:lnTo>
                    <a:pt x="10999343" y="337312"/>
                  </a:lnTo>
                  <a:lnTo>
                    <a:pt x="11012043" y="337312"/>
                  </a:lnTo>
                  <a:lnTo>
                    <a:pt x="11003153" y="346329"/>
                  </a:lnTo>
                  <a:lnTo>
                    <a:pt x="10674985" y="21717"/>
                  </a:lnTo>
                  <a:lnTo>
                    <a:pt x="10683875" y="12700"/>
                  </a:lnTo>
                  <a:lnTo>
                    <a:pt x="10683875" y="25400"/>
                  </a:lnTo>
                  <a:lnTo>
                    <a:pt x="12700" y="25400"/>
                  </a:lnTo>
                  <a:close/>
                </a:path>
              </a:pathLst>
            </a:custGeom>
            <a:solidFill>
              <a:srgbClr val="2F528F"/>
            </a:solidFill>
          </p:spPr>
          <p:txBody>
            <a:bodyPr/>
            <a:lstStyle/>
            <a:p>
              <a:endParaRPr lang="en-PH"/>
            </a:p>
          </p:txBody>
        </p:sp>
        <p:sp>
          <p:nvSpPr>
            <p:cNvPr id="14" name="TextBox 14"/>
            <p:cNvSpPr txBox="1"/>
            <p:nvPr/>
          </p:nvSpPr>
          <p:spPr>
            <a:xfrm>
              <a:off x="0" y="9525"/>
              <a:ext cx="11024704" cy="1963681"/>
            </a:xfrm>
            <a:prstGeom prst="rect">
              <a:avLst/>
            </a:prstGeom>
          </p:spPr>
          <p:txBody>
            <a:bodyPr lIns="50800" tIns="50800" rIns="50800" bIns="50800" rtlCol="0" anchor="ctr"/>
            <a:lstStyle/>
            <a:p>
              <a:pPr algn="l">
                <a:lnSpc>
                  <a:spcPts val="2879"/>
                </a:lnSpc>
              </a:pPr>
              <a:r>
                <a:rPr lang="en-US" sz="2400" spc="-95">
                  <a:solidFill>
                    <a:srgbClr val="FFFFFF"/>
                  </a:solidFill>
                  <a:latin typeface="Open Sans"/>
                </a:rPr>
                <a:t>Batch size of 8 was found to yield the best results in fine-tuning hyperparameters for optimal YOLOv5 model performance in object detection tasks.</a:t>
              </a:r>
            </a:p>
          </p:txBody>
        </p:sp>
      </p:grpSp>
      <p:sp>
        <p:nvSpPr>
          <p:cNvPr id="15" name="TextBox 15"/>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16" name="Group 16"/>
          <p:cNvGrpSpPr/>
          <p:nvPr/>
        </p:nvGrpSpPr>
        <p:grpSpPr>
          <a:xfrm>
            <a:off x="-9531" y="68240"/>
            <a:ext cx="2662854" cy="1171989"/>
            <a:chOff x="0" y="0"/>
            <a:chExt cx="3550472" cy="1562652"/>
          </a:xfrm>
        </p:grpSpPr>
        <p:sp>
          <p:nvSpPr>
            <p:cNvPr id="17" name="Freeform 17"/>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8" name="Freeform 18"/>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20" name="Group 20"/>
          <p:cNvGrpSpPr/>
          <p:nvPr/>
        </p:nvGrpSpPr>
        <p:grpSpPr>
          <a:xfrm>
            <a:off x="0" y="1378025"/>
            <a:ext cx="2662856" cy="1171991"/>
            <a:chOff x="0" y="0"/>
            <a:chExt cx="3550474" cy="1562654"/>
          </a:xfrm>
        </p:grpSpPr>
        <p:sp>
          <p:nvSpPr>
            <p:cNvPr id="21" name="Freeform 21"/>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22" name="Freeform 22"/>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24" name="Group 24"/>
          <p:cNvGrpSpPr/>
          <p:nvPr/>
        </p:nvGrpSpPr>
        <p:grpSpPr>
          <a:xfrm>
            <a:off x="0" y="2683366"/>
            <a:ext cx="2662856" cy="1171992"/>
            <a:chOff x="0" y="0"/>
            <a:chExt cx="3550474" cy="1562656"/>
          </a:xfrm>
        </p:grpSpPr>
        <p:sp>
          <p:nvSpPr>
            <p:cNvPr id="25" name="Freeform 2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26" name="Freeform 2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28" name="Group 28"/>
          <p:cNvGrpSpPr/>
          <p:nvPr/>
        </p:nvGrpSpPr>
        <p:grpSpPr>
          <a:xfrm>
            <a:off x="0" y="3988708"/>
            <a:ext cx="2662857" cy="1160203"/>
            <a:chOff x="0" y="0"/>
            <a:chExt cx="3550476"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32" name="Group 32"/>
          <p:cNvGrpSpPr/>
          <p:nvPr/>
        </p:nvGrpSpPr>
        <p:grpSpPr>
          <a:xfrm>
            <a:off x="0" y="5282261"/>
            <a:ext cx="2662857" cy="1160203"/>
            <a:chOff x="0" y="0"/>
            <a:chExt cx="3550476" cy="1546938"/>
          </a:xfrm>
        </p:grpSpPr>
        <p:sp>
          <p:nvSpPr>
            <p:cNvPr id="33" name="Freeform 33"/>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4" name="Freeform 34"/>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5" name="TextBox 35"/>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36" name="Group 36"/>
          <p:cNvGrpSpPr/>
          <p:nvPr/>
        </p:nvGrpSpPr>
        <p:grpSpPr>
          <a:xfrm>
            <a:off x="-9536" y="6575815"/>
            <a:ext cx="2662858" cy="1160203"/>
            <a:chOff x="0" y="0"/>
            <a:chExt cx="3550478" cy="1546938"/>
          </a:xfrm>
        </p:grpSpPr>
        <p:sp>
          <p:nvSpPr>
            <p:cNvPr id="37" name="Freeform 3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38" name="Freeform 3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9" name="TextBox 39"/>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40" name="Group 40"/>
          <p:cNvGrpSpPr/>
          <p:nvPr/>
        </p:nvGrpSpPr>
        <p:grpSpPr>
          <a:xfrm>
            <a:off x="-9536" y="7869368"/>
            <a:ext cx="2662858" cy="1160203"/>
            <a:chOff x="0" y="0"/>
            <a:chExt cx="3550478" cy="1546938"/>
          </a:xfrm>
        </p:grpSpPr>
        <p:sp>
          <p:nvSpPr>
            <p:cNvPr id="41" name="Freeform 4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42" name="Freeform 4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43" name="TextBox 43"/>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44" name="Freeform 44"/>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85305" y="2286829"/>
            <a:ext cx="12691742" cy="4943475"/>
          </a:xfrm>
          <a:prstGeom prst="rect">
            <a:avLst/>
          </a:prstGeom>
        </p:spPr>
        <p:txBody>
          <a:bodyPr lIns="0" tIns="0" rIns="0" bIns="0" rtlCol="0" anchor="t">
            <a:spAutoFit/>
          </a:bodyPr>
          <a:lstStyle/>
          <a:p>
            <a:pPr marL="488632" lvl="1" indent="-244316">
              <a:lnSpc>
                <a:spcPts val="3240"/>
              </a:lnSpc>
              <a:buFont typeface="Arial"/>
              <a:buChar char="•"/>
            </a:pPr>
            <a:r>
              <a:rPr lang="en-US" sz="2700" spc="-105">
                <a:solidFill>
                  <a:srgbClr val="000000"/>
                </a:solidFill>
                <a:latin typeface="Open Sans"/>
              </a:rPr>
              <a:t>Further research is needed for strengthening and validating the findings on ambulance vehicle detection and classification. Advanced optimization techniques can enhance the YOLOv5 model's performance.</a:t>
            </a:r>
          </a:p>
          <a:p>
            <a:pPr marL="488632" lvl="1" indent="-244316">
              <a:lnSpc>
                <a:spcPts val="3240"/>
              </a:lnSpc>
              <a:buFont typeface="Arial"/>
              <a:buChar char="•"/>
            </a:pPr>
            <a:r>
              <a:rPr lang="en-US" sz="2700" spc="-105">
                <a:solidFill>
                  <a:srgbClr val="000000"/>
                </a:solidFill>
                <a:latin typeface="Open Sans"/>
              </a:rPr>
              <a:t>Exploring methods like fine-tuning, transfer learning, and advanced architectures can improve accuracy and efficiency in detecting and classifying Philippine ambulances.</a:t>
            </a:r>
          </a:p>
          <a:p>
            <a:pPr marL="488632" lvl="1" indent="-244316">
              <a:lnSpc>
                <a:spcPts val="3240"/>
              </a:lnSpc>
              <a:buFont typeface="Arial"/>
              <a:buChar char="•"/>
            </a:pPr>
            <a:r>
              <a:rPr lang="en-US" sz="2700" spc="-105">
                <a:solidFill>
                  <a:srgbClr val="000000"/>
                </a:solidFill>
                <a:latin typeface="Open Sans"/>
              </a:rPr>
              <a:t>Consider application in prioritizing ambulances at intersections to enhance emergency response systems in the Philippines.</a:t>
            </a:r>
          </a:p>
          <a:p>
            <a:pPr marL="488632" lvl="1" indent="-244316">
              <a:lnSpc>
                <a:spcPts val="3240"/>
              </a:lnSpc>
              <a:buFont typeface="Arial"/>
              <a:buChar char="•"/>
            </a:pPr>
            <a:r>
              <a:rPr lang="en-US" sz="2700" spc="-105">
                <a:solidFill>
                  <a:srgbClr val="000000"/>
                </a:solidFill>
                <a:latin typeface="Open Sans"/>
              </a:rPr>
              <a:t>Create a more uniform dataset by capturing images under various real-world conditions for a generalized model. Establish a system for continuous monitoring and updates to adapt to evolving traffic management scenarios.</a:t>
            </a:r>
          </a:p>
          <a:p>
            <a:pPr marL="488632" lvl="1" indent="-244316" algn="l">
              <a:lnSpc>
                <a:spcPts val="3240"/>
              </a:lnSpc>
            </a:pPr>
            <a:endParaRPr lang="en-US" sz="2700" spc="-105">
              <a:solidFill>
                <a:srgbClr val="000000"/>
              </a:solidFill>
              <a:latin typeface="Open Sans"/>
            </a:endParaRPr>
          </a:p>
        </p:txBody>
      </p:sp>
      <p:sp>
        <p:nvSpPr>
          <p:cNvPr id="3" name="TextBox 3"/>
          <p:cNvSpPr txBox="1"/>
          <p:nvPr/>
        </p:nvSpPr>
        <p:spPr>
          <a:xfrm>
            <a:off x="7370511" y="737162"/>
            <a:ext cx="9506536" cy="601057"/>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Recommendation</a:t>
            </a: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31672" y="1028700"/>
            <a:ext cx="13046982" cy="7858125"/>
          </a:xfrm>
          <a:prstGeom prst="rect">
            <a:avLst/>
          </a:prstGeom>
        </p:spPr>
        <p:txBody>
          <a:bodyPr lIns="0" tIns="0" rIns="0" bIns="0" rtlCol="0" anchor="t">
            <a:spAutoFit/>
          </a:bodyPr>
          <a:lstStyle/>
          <a:p>
            <a:pPr>
              <a:lnSpc>
                <a:spcPts val="1889"/>
              </a:lnSpc>
            </a:pPr>
            <a:r>
              <a:rPr lang="en-US" sz="1575" spc="-61">
                <a:solidFill>
                  <a:srgbClr val="000000"/>
                </a:solidFill>
                <a:latin typeface="Open Sans"/>
              </a:rPr>
              <a:t>[1] R. Dey, B. K. Pandit, A. Ganguly, A. Chakraborty and A. Banerjee, "Deep Neural Network Based Multi-Object Detection for Real-time Aerial Surveillance," 2023 11th International Symposium on Electronic Systems Devices and Computing (ESDC), Sri City, India, 2023, pp. 1-6, doi: 10.1109/ESDC56251.2023.10149866.</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[2] X. Song and W. Gu, "Multi-objective real-time vehicle detection method based on yolov5," 2021 International Symposium on Artificial Intelligence and its Application on Media (ISAIAM), Xi'an, China, 2021, pp. 142-145, doi: 10.1109/ISAIAM53259.2021.00037.</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[3] R. Yagfarov, V. Ostankovich and S. Gafurov, "Augmentation-Based Object Detection for Winter Time Applications," 2019 3rd School on Dynamics of Complex Networks and their Application in Intellectual Robotics (DCNAIR), Innopolis, Russia, 2019, pp. 178-180, doi: 10.1109/DCNAIR.2019.8875557.</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[4] R. Anil, M. Satyakumar, and Ameena Salim. 2019. Emergency vehicle signal pre-emption system for heterogeneous traffic condition : A case study in Trivandrum City. 2019 4th International Conference on Intelligent Transportation Engineering (ICITE) (2019). DOI:http://dx.doi.org/10.1109/icite.2019.8880151</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[5]Weiqi Yu, Weichen Bai, Wenjing Luan, and Liang Qi. 2022. State-of-the-art review on Traffic Control Strategies for Emergency vehicles. IEEE Access 10 (2022), 109729–109742. DOI:http://dx.doi.org/10.1109/access.2022.3213798</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[6] Muhammad Azhad Bin Zuraimi and Fadhlan Hafizhelmi Kamaru Zaman. 2021. Vehicle detection and tracking using Yolo and DeepSORT. 2021 IEEE 11th IEEE Symposium on Computer Applications &amp; Industrial Electronics (ISCAIE) (2021). DOI:http://dx.doi.org/10.1109/iscaie51753.2021.9431784</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[7] Xiaohui Guan and Xinxin Sun. 2022. Vehicle identification and traffic statistics system in traffic intersection. 2022 4th International Conference on Intelligent Control, Measurement and Signal Processing (ICMSP) (2022). DOI:http://dx.doi.org/10.1109/icmsp55950.2022.9858960</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[8] Jiaxing Zhang, Wen Xiao, Benjamin Coifman, and Jon P. Mills. 2020. Vehicle Tracking and Speed Estimation from Roadside Lidar. IEEE Journal of Selected Topics in Applied Earth Observations and Remote Sensing 13 (2020), 5597–5608. DOI:http://dx.doi.org/10.1109/jstars.2020.3024921</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[9]Yunzhen Wang, Hongbing Ma, and Liangliang Li. 2022. Road traffic vehicle detection method using lightweight yolov5 and attention mechanism. 2022 7th International Conference on Image, Vision and Computing (ICIVC) (2022). DOI:http://dx.doi.org/10.1109/icivc55077.2022.9886525 </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[10] Chengpeng Wang, Huanqin Wang, Fajun Yu, and Wangjin Xia. 2021. A high-precision fast smoky vehicle detection method based on improved Yolov5 Network. 2021 IEEE International Conference on Artificial Intelligence and Industrial Design (AIID) (2021). DOI:http://dx.doi.org/10.1109/aiid51893.2021.9456462</a:t>
            </a:r>
          </a:p>
          <a:p>
            <a:pPr algn="l">
              <a:lnSpc>
                <a:spcPts val="1889"/>
              </a:lnSpc>
            </a:pPr>
            <a:endParaRPr lang="en-US" sz="1575" spc="-61">
              <a:solidFill>
                <a:srgbClr val="000000"/>
              </a:solidFill>
              <a:latin typeface="Open Sans"/>
            </a:endParaRPr>
          </a:p>
        </p:txBody>
      </p:sp>
      <p:sp>
        <p:nvSpPr>
          <p:cNvPr id="3" name="TextBox 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3" name="TextBox 3"/>
          <p:cNvSpPr txBox="1"/>
          <p:nvPr/>
        </p:nvSpPr>
        <p:spPr>
          <a:xfrm>
            <a:off x="3831672" y="1028700"/>
            <a:ext cx="13046982" cy="7620000"/>
          </a:xfrm>
          <a:prstGeom prst="rect">
            <a:avLst/>
          </a:prstGeom>
        </p:spPr>
        <p:txBody>
          <a:bodyPr lIns="0" tIns="0" rIns="0" bIns="0" rtlCol="0" anchor="t">
            <a:spAutoFit/>
          </a:bodyPr>
          <a:lstStyle/>
          <a:p>
            <a:pPr>
              <a:lnSpc>
                <a:spcPts val="1889"/>
              </a:lnSpc>
            </a:pPr>
            <a:r>
              <a:rPr lang="en-US" sz="1575" spc="-61">
                <a:solidFill>
                  <a:srgbClr val="000000"/>
                </a:solidFill>
                <a:latin typeface="Open Sans"/>
              </a:rPr>
              <a:t>[11] Othman O. Khalifa, Muhammad H. Wajdi, Rashid A. Saeed, Aisha H. Hashim, Muhammed Z. Ahmed, and Elmustafa Sayed Ali. 2022. Vehicle detection for vision-based intelligent transportation systems using convolutional neural network algorithm. Journal of Advanced Transportation 2022 (2022), 1–11. DOI:http://dx.doi.org/10.1155/2022/9189600</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[12] Zhuang Li, Xincheng Tian, Yan Liu, and Xiaorui Shi. 2022. Vehicle tracking method based on attention-yolov5 and optimized DeepSort models. 2022 IEEE 11th Data Driven Control and Learning Systems Conference (DDCLS) (2022). DOI:http://dx.doi.org/10.1109/ddcls55054.2022.9858395</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[13] Fuheng Guo and Yi Xu. 2022. Vehicle Analysis System based on DeepSORT and yolov5. 2022 3rd International Conference on Computer Vision, Image and Deep Learning &amp; International Conference on Computer Engineering and Applications (CVIDL &amp; ICCEA) (2022). DOI:http://dx.doi.org/10.1109/cvidliccea56201.2022.9824363</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[14] Jiandong Wang, Yahui Dong, Shuangrui Zhao, and Zhiwei Zhang. 2023. A high-precision vehicle detection and tracking method based on the attention mechanism. Sensors 23, 2 (2023), 724. DOI:http://dx.doi.org/10.3390/s23020724</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[15] Liu Xiaomeng, Feng Jun, and Chen Peng. 2022. Vehicle detection in traffic monitoring scenes based on improved Yolov5s. 2022 International Conference on Computer Engineering and Artificial Intelligence (ICCEAI) (2022). DOI:http://dx.doi.org/10.1109/icceai55464.2022.00103 </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[16] Baoping Xiao, Jinghua Guo, and Zhifei He. 2021. Real-time object detection algorithm of autonomous vehicles based on improved Yolov5s. 2021 5th CAA International Conference on Vehicular Control and Intelligence (CVCI) (2021). DOI:http://dx.doi.org/10.1109/cvci54083.2021.9661149 </a:t>
            </a:r>
          </a:p>
          <a:p>
            <a:pPr>
              <a:lnSpc>
                <a:spcPts val="1889"/>
              </a:lnSpc>
            </a:pPr>
            <a:r>
              <a:rPr lang="en-US" sz="1575" spc="-61">
                <a:solidFill>
                  <a:srgbClr val="000000"/>
                </a:solidFill>
                <a:latin typeface="Open Sans"/>
              </a:rPr>
              <a:t>[17] Xuyang Song and Wei Gu. 2021. Multi-objective real-time vehicle detection method based on Yolov5. 2021 International Symposium on Artificial Intelligence and its Application on Media (ISAIAM) (2021). DOI:http://dx.doi.org/10.1109/isaiam53259.2021.00037</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[18] Lei Shao, Zhenqiang Fan, Ji Li, and Hongli Liu. 2022. Research on road vehicle detection based on improved Yolov5s. 2022 IEEE International Conference on Mechatronics and Automation (ICMA) (2022). DOI:http://dx.doi.org/10.1109/icma54519.2022.9856288</a:t>
            </a:r>
          </a:p>
          <a:p>
            <a:pPr>
              <a:lnSpc>
                <a:spcPts val="1889"/>
              </a:lnSpc>
            </a:pPr>
            <a:endParaRPr lang="en-US" sz="1575" spc="-61">
              <a:solidFill>
                <a:srgbClr val="000000"/>
              </a:solidFill>
              <a:latin typeface="Open Sans"/>
            </a:endParaRPr>
          </a:p>
          <a:p>
            <a:pPr>
              <a:lnSpc>
                <a:spcPts val="1889"/>
              </a:lnSpc>
            </a:pPr>
            <a:r>
              <a:rPr lang="en-US" sz="1575" spc="-61">
                <a:solidFill>
                  <a:srgbClr val="000000"/>
                </a:solidFill>
                <a:latin typeface="Open Sans"/>
              </a:rPr>
              <a:t>[19] Erika Ritzelle Bondoc, Francis Percival Caparas, John Eddie Macias, Vileser T. Naculangga, and Jheanel E. Estrada. 2018. An intelligent road traffic information system using text analysis in the most congested roads in Metro Manila. 2018 IEEE 10th International Conference on Humanoid, Nanotechnology, Information Technology,Communication and Control, Environment and Management (HNICEM) (2018). DOI:http://dx.doi.org/10.1109/hnicem.2018.8666416</a:t>
            </a:r>
          </a:p>
          <a:p>
            <a:pPr>
              <a:lnSpc>
                <a:spcPts val="1889"/>
              </a:lnSpc>
            </a:pPr>
            <a:endParaRPr lang="en-US" sz="1575" spc="-61">
              <a:solidFill>
                <a:srgbClr val="000000"/>
              </a:solidFill>
              <a:latin typeface="Open Sans"/>
            </a:endParaRPr>
          </a:p>
          <a:p>
            <a:pPr algn="l">
              <a:lnSpc>
                <a:spcPts val="1889"/>
              </a:lnSpc>
            </a:pPr>
            <a:r>
              <a:rPr lang="en-US" sz="1575" spc="-62">
                <a:solidFill>
                  <a:srgbClr val="000000"/>
                </a:solidFill>
                <a:latin typeface="Open Sans"/>
              </a:rPr>
              <a:t>[20] L. -S. Tseng, C. -H. Wu, Y. H. Chen and C. -H. Tsai, GAN-based Data Augmentation for Metal Surface Defect Detection Using Convolutional Neural Networks. (2023). Ieeexplore.ieee.org. Retrieved October 12, 2023, from https://ieeexplore.ieee.org/document/10219520</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404040"/>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extBox 2"/>
          <p:cNvSpPr txBox="1"/>
          <p:nvPr/>
        </p:nvSpPr>
        <p:spPr>
          <a:xfrm>
            <a:off x="1293087" y="2206829"/>
            <a:ext cx="7733119" cy="1830229"/>
          </a:xfrm>
          <a:prstGeom prst="rect">
            <a:avLst/>
          </a:prstGeom>
        </p:spPr>
        <p:txBody>
          <a:bodyPr lIns="0" tIns="0" rIns="0" bIns="0" rtlCol="0" anchor="t">
            <a:spAutoFit/>
          </a:bodyPr>
          <a:lstStyle/>
          <a:p>
            <a:pPr algn="ctr">
              <a:lnSpc>
                <a:spcPts val="6415"/>
              </a:lnSpc>
            </a:pPr>
            <a:r>
              <a:rPr lang="en-US" sz="5940" spc="-236">
                <a:solidFill>
                  <a:srgbClr val="FFFFFF"/>
                </a:solidFill>
                <a:latin typeface="Open Sans Bold"/>
              </a:rPr>
              <a:t>Thank you for listening!</a:t>
            </a:r>
          </a:p>
          <a:p>
            <a:pPr algn="ctr">
              <a:lnSpc>
                <a:spcPts val="6415"/>
              </a:lnSpc>
            </a:pPr>
            <a:endParaRPr lang="en-US" sz="5940" spc="-236">
              <a:solidFill>
                <a:srgbClr val="FFFFFF"/>
              </a:solidFill>
              <a:latin typeface="Open Sans Bold"/>
            </a:endParaRPr>
          </a:p>
        </p:txBody>
      </p:sp>
      <p:sp>
        <p:nvSpPr>
          <p:cNvPr id="3" name="TextBox 3"/>
          <p:cNvSpPr txBox="1"/>
          <p:nvPr/>
        </p:nvSpPr>
        <p:spPr>
          <a:xfrm>
            <a:off x="1299755" y="4401318"/>
            <a:ext cx="7726452" cy="1159383"/>
          </a:xfrm>
          <a:prstGeom prst="rect">
            <a:avLst/>
          </a:prstGeom>
        </p:spPr>
        <p:txBody>
          <a:bodyPr lIns="0" tIns="0" rIns="0" bIns="0" rtlCol="0" anchor="t">
            <a:spAutoFit/>
          </a:bodyPr>
          <a:lstStyle/>
          <a:p>
            <a:pPr algn="ctr">
              <a:lnSpc>
                <a:spcPts val="4536"/>
              </a:lnSpc>
            </a:pPr>
            <a:r>
              <a:rPr lang="en-US" sz="4200" spc="-167">
                <a:solidFill>
                  <a:srgbClr val="FFFFFF"/>
                </a:solidFill>
                <a:latin typeface="Open Sans"/>
              </a:rPr>
              <a:t>Steve Vincent Phillip C. Feria</a:t>
            </a:r>
          </a:p>
          <a:p>
            <a:pPr algn="ctr">
              <a:lnSpc>
                <a:spcPts val="4536"/>
              </a:lnSpc>
            </a:pPr>
            <a:r>
              <a:rPr lang="en-US" sz="4200" u="sng" spc="-167">
                <a:solidFill>
                  <a:srgbClr val="FFD966"/>
                </a:solidFill>
                <a:latin typeface="Open Sans"/>
                <a:hlinkClick r:id="rId3" tooltip="mailto:jpqtomas@mapua.edu.ph"/>
              </a:rPr>
              <a:t>svpcferia@mymail.mapua.edu.ph</a:t>
            </a:r>
          </a:p>
        </p:txBody>
      </p:sp>
      <p:grpSp>
        <p:nvGrpSpPr>
          <p:cNvPr id="4" name="Group 4"/>
          <p:cNvGrpSpPr/>
          <p:nvPr/>
        </p:nvGrpSpPr>
        <p:grpSpPr>
          <a:xfrm>
            <a:off x="10070871" y="871739"/>
            <a:ext cx="8217128" cy="9415262"/>
            <a:chOff x="0" y="0"/>
            <a:chExt cx="10956170" cy="12553682"/>
          </a:xfrm>
        </p:grpSpPr>
        <p:sp>
          <p:nvSpPr>
            <p:cNvPr id="5" name="Freeform 5"/>
            <p:cNvSpPr/>
            <p:nvPr/>
          </p:nvSpPr>
          <p:spPr>
            <a:xfrm>
              <a:off x="0" y="0"/>
              <a:ext cx="10956163" cy="12553696"/>
            </a:xfrm>
            <a:custGeom>
              <a:avLst/>
              <a:gdLst/>
              <a:ahLst/>
              <a:cxnLst/>
              <a:rect l="l" t="t" r="r" b="b"/>
              <a:pathLst>
                <a:path w="10956163" h="12553696">
                  <a:moveTo>
                    <a:pt x="6599809" y="0"/>
                  </a:moveTo>
                  <a:cubicBezTo>
                    <a:pt x="2954909" y="0"/>
                    <a:pt x="0" y="2954909"/>
                    <a:pt x="0" y="6599809"/>
                  </a:cubicBezTo>
                  <a:cubicBezTo>
                    <a:pt x="0" y="9105773"/>
                    <a:pt x="1396619" y="11285601"/>
                    <a:pt x="3454019" y="12403201"/>
                  </a:cubicBezTo>
                  <a:lnTo>
                    <a:pt x="3766439" y="12553696"/>
                  </a:lnTo>
                  <a:lnTo>
                    <a:pt x="9433306" y="12553696"/>
                  </a:lnTo>
                  <a:lnTo>
                    <a:pt x="9745726" y="12403201"/>
                  </a:lnTo>
                  <a:cubicBezTo>
                    <a:pt x="10119741" y="12200001"/>
                    <a:pt x="10472039" y="11961622"/>
                    <a:pt x="10797922" y="11692636"/>
                  </a:cubicBezTo>
                  <a:lnTo>
                    <a:pt x="10956163" y="11548872"/>
                  </a:lnTo>
                  <a:lnTo>
                    <a:pt x="10956163" y="1650873"/>
                  </a:lnTo>
                  <a:lnTo>
                    <a:pt x="10797922" y="1507109"/>
                  </a:lnTo>
                  <a:cubicBezTo>
                    <a:pt x="9657080" y="565531"/>
                    <a:pt x="8194548" y="0"/>
                    <a:pt x="6599809" y="0"/>
                  </a:cubicBezTo>
                  <a:close/>
                </a:path>
              </a:pathLst>
            </a:custGeom>
            <a:solidFill>
              <a:srgbClr val="FFFFFF">
                <a:alpha val="80000"/>
              </a:srgbClr>
            </a:solidFill>
          </p:spPr>
          <p:txBody>
            <a:bodyPr/>
            <a:lstStyle/>
            <a:p>
              <a:endParaRPr lang="en-PH"/>
            </a:p>
          </p:txBody>
        </p:sp>
      </p:grpSp>
      <p:grpSp>
        <p:nvGrpSpPr>
          <p:cNvPr id="6" name="Group 6"/>
          <p:cNvGrpSpPr/>
          <p:nvPr/>
        </p:nvGrpSpPr>
        <p:grpSpPr>
          <a:xfrm>
            <a:off x="10339977" y="1140843"/>
            <a:ext cx="7948024" cy="9146157"/>
            <a:chOff x="0" y="0"/>
            <a:chExt cx="10597366" cy="12194876"/>
          </a:xfrm>
        </p:grpSpPr>
        <p:sp>
          <p:nvSpPr>
            <p:cNvPr id="7" name="Freeform 7"/>
            <p:cNvSpPr/>
            <p:nvPr/>
          </p:nvSpPr>
          <p:spPr>
            <a:xfrm>
              <a:off x="0" y="0"/>
              <a:ext cx="10597388" cy="12194794"/>
            </a:xfrm>
            <a:custGeom>
              <a:avLst/>
              <a:gdLst/>
              <a:ahLst/>
              <a:cxnLst/>
              <a:rect l="l" t="t" r="r" b="b"/>
              <a:pathLst>
                <a:path w="10597388" h="12194794">
                  <a:moveTo>
                    <a:pt x="6241034" y="0"/>
                  </a:moveTo>
                  <a:cubicBezTo>
                    <a:pt x="7749032" y="0"/>
                    <a:pt x="9132062" y="534797"/>
                    <a:pt x="10210927" y="1425194"/>
                  </a:cubicBezTo>
                  <a:lnTo>
                    <a:pt x="10597388" y="1776349"/>
                  </a:lnTo>
                  <a:lnTo>
                    <a:pt x="10597388" y="10705719"/>
                  </a:lnTo>
                  <a:lnTo>
                    <a:pt x="10210927" y="11056874"/>
                  </a:lnTo>
                  <a:cubicBezTo>
                    <a:pt x="9748520" y="11438382"/>
                    <a:pt x="9230360" y="11754739"/>
                    <a:pt x="8670290" y="11991594"/>
                  </a:cubicBezTo>
                  <a:lnTo>
                    <a:pt x="8115047" y="12194794"/>
                  </a:lnTo>
                  <a:lnTo>
                    <a:pt x="4367022" y="12194794"/>
                  </a:lnTo>
                  <a:lnTo>
                    <a:pt x="3811778" y="11991594"/>
                  </a:lnTo>
                  <a:cubicBezTo>
                    <a:pt x="1571752" y="11044174"/>
                    <a:pt x="0" y="8826246"/>
                    <a:pt x="0" y="6241034"/>
                  </a:cubicBezTo>
                  <a:cubicBezTo>
                    <a:pt x="0" y="2794254"/>
                    <a:pt x="2794254" y="0"/>
                    <a:pt x="6241034" y="0"/>
                  </a:cubicBezTo>
                  <a:close/>
                </a:path>
              </a:pathLst>
            </a:custGeom>
            <a:solidFill>
              <a:srgbClr val="FFFFFF"/>
            </a:solidFill>
          </p:spPr>
          <p:txBody>
            <a:bodyPr/>
            <a:lstStyle/>
            <a:p>
              <a:endParaRPr lang="en-PH"/>
            </a:p>
          </p:txBody>
        </p:sp>
      </p:grpSp>
      <p:sp>
        <p:nvSpPr>
          <p:cNvPr id="8" name="Freeform 8"/>
          <p:cNvSpPr/>
          <p:nvPr/>
        </p:nvSpPr>
        <p:spPr>
          <a:xfrm>
            <a:off x="11887200" y="2935575"/>
            <a:ext cx="5918194" cy="5918195"/>
          </a:xfrm>
          <a:custGeom>
            <a:avLst/>
            <a:gdLst/>
            <a:ahLst/>
            <a:cxnLst/>
            <a:rect l="l" t="t" r="r" b="b"/>
            <a:pathLst>
              <a:path w="5918194" h="5918195">
                <a:moveTo>
                  <a:pt x="0" y="0"/>
                </a:moveTo>
                <a:lnTo>
                  <a:pt x="5918194" y="0"/>
                </a:lnTo>
                <a:lnTo>
                  <a:pt x="5918194" y="5918195"/>
                </a:lnTo>
                <a:lnTo>
                  <a:pt x="0" y="59181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9" name="TextBox 9"/>
          <p:cNvSpPr txBox="1"/>
          <p:nvPr/>
        </p:nvSpPr>
        <p:spPr>
          <a:xfrm>
            <a:off x="1101997" y="5761547"/>
            <a:ext cx="8115300" cy="1159383"/>
          </a:xfrm>
          <a:prstGeom prst="rect">
            <a:avLst/>
          </a:prstGeom>
        </p:spPr>
        <p:txBody>
          <a:bodyPr lIns="0" tIns="0" rIns="0" bIns="0" rtlCol="0" anchor="t">
            <a:spAutoFit/>
          </a:bodyPr>
          <a:lstStyle/>
          <a:p>
            <a:pPr algn="ctr">
              <a:lnSpc>
                <a:spcPts val="4536"/>
              </a:lnSpc>
            </a:pPr>
            <a:r>
              <a:rPr lang="en-US" sz="4200" spc="-167">
                <a:solidFill>
                  <a:srgbClr val="FFFFFF"/>
                </a:solidFill>
                <a:latin typeface="Open Sans"/>
              </a:rPr>
              <a:t>Jose Rafael A. Franco</a:t>
            </a:r>
          </a:p>
          <a:p>
            <a:pPr algn="ctr">
              <a:lnSpc>
                <a:spcPts val="4536"/>
              </a:lnSpc>
            </a:pPr>
            <a:r>
              <a:rPr lang="en-US" sz="4200" u="sng" spc="-167">
                <a:solidFill>
                  <a:srgbClr val="FFD966"/>
                </a:solidFill>
                <a:latin typeface="Open Sans"/>
                <a:hlinkClick r:id="rId3" tooltip="mailto:jpqtomas@mapua.edu.ph"/>
              </a:rPr>
              <a:t>jrafranco@mymail.mapua.edu.ph</a:t>
            </a:r>
          </a:p>
        </p:txBody>
      </p:sp>
      <p:sp>
        <p:nvSpPr>
          <p:cNvPr id="10" name="TextBox 10"/>
          <p:cNvSpPr txBox="1"/>
          <p:nvPr/>
        </p:nvSpPr>
        <p:spPr>
          <a:xfrm>
            <a:off x="1101997" y="7120954"/>
            <a:ext cx="8115300" cy="1159383"/>
          </a:xfrm>
          <a:prstGeom prst="rect">
            <a:avLst/>
          </a:prstGeom>
        </p:spPr>
        <p:txBody>
          <a:bodyPr lIns="0" tIns="0" rIns="0" bIns="0" rtlCol="0" anchor="t">
            <a:spAutoFit/>
          </a:bodyPr>
          <a:lstStyle/>
          <a:p>
            <a:pPr algn="ctr">
              <a:lnSpc>
                <a:spcPts val="4536"/>
              </a:lnSpc>
            </a:pPr>
            <a:r>
              <a:rPr lang="en-US" sz="4200" spc="-167">
                <a:solidFill>
                  <a:srgbClr val="FFFFFF"/>
                </a:solidFill>
                <a:latin typeface="Open Sans"/>
              </a:rPr>
              <a:t>Hans C. Laguna</a:t>
            </a:r>
          </a:p>
          <a:p>
            <a:pPr algn="ctr">
              <a:lnSpc>
                <a:spcPts val="4536"/>
              </a:lnSpc>
            </a:pPr>
            <a:r>
              <a:rPr lang="en-US" sz="4200" u="sng" spc="-167">
                <a:solidFill>
                  <a:srgbClr val="FFD966"/>
                </a:solidFill>
                <a:latin typeface="Open Sans"/>
                <a:hlinkClick r:id="rId3" tooltip="mailto:jpqtomas@mapua.edu.ph"/>
              </a:rPr>
              <a:t>hclaguna@mymail.mapua.edu.ph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31" y="68240"/>
            <a:ext cx="2662854" cy="1171989"/>
            <a:chOff x="0" y="0"/>
            <a:chExt cx="3550472" cy="1562652"/>
          </a:xfrm>
        </p:grpSpPr>
        <p:sp>
          <p:nvSpPr>
            <p:cNvPr id="3" name="Freeform 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4" name="Freeform 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5" name="TextBox 5"/>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6" name="Group 6"/>
          <p:cNvGrpSpPr/>
          <p:nvPr/>
        </p:nvGrpSpPr>
        <p:grpSpPr>
          <a:xfrm>
            <a:off x="0" y="1378025"/>
            <a:ext cx="2662856" cy="1171991"/>
            <a:chOff x="0" y="0"/>
            <a:chExt cx="3550474" cy="1562654"/>
          </a:xfrm>
        </p:grpSpPr>
        <p:sp>
          <p:nvSpPr>
            <p:cNvPr id="7" name="Freeform 7"/>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8" name="Freeform 8"/>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9" name="TextBox 9"/>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0" name="Group 10"/>
          <p:cNvGrpSpPr/>
          <p:nvPr/>
        </p:nvGrpSpPr>
        <p:grpSpPr>
          <a:xfrm>
            <a:off x="0" y="2683366"/>
            <a:ext cx="2662856" cy="1171992"/>
            <a:chOff x="0" y="0"/>
            <a:chExt cx="3550474" cy="1562656"/>
          </a:xfrm>
        </p:grpSpPr>
        <p:sp>
          <p:nvSpPr>
            <p:cNvPr id="11" name="Freeform 11"/>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2" name="Freeform 12"/>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3" name="TextBox 13"/>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4" name="Group 14"/>
          <p:cNvGrpSpPr/>
          <p:nvPr/>
        </p:nvGrpSpPr>
        <p:grpSpPr>
          <a:xfrm>
            <a:off x="0" y="3988708"/>
            <a:ext cx="2662857" cy="1160203"/>
            <a:chOff x="0" y="0"/>
            <a:chExt cx="3550476" cy="1546938"/>
          </a:xfrm>
        </p:grpSpPr>
        <p:sp>
          <p:nvSpPr>
            <p:cNvPr id="15" name="Freeform 1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6" name="Freeform 1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7" name="TextBox 17"/>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18" name="Group 18"/>
          <p:cNvGrpSpPr/>
          <p:nvPr/>
        </p:nvGrpSpPr>
        <p:grpSpPr>
          <a:xfrm>
            <a:off x="0" y="5282261"/>
            <a:ext cx="2662857" cy="1160203"/>
            <a:chOff x="0" y="0"/>
            <a:chExt cx="3550476" cy="1546938"/>
          </a:xfrm>
        </p:grpSpPr>
        <p:sp>
          <p:nvSpPr>
            <p:cNvPr id="19" name="Freeform 1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0" name="Freeform 2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1" name="TextBox 21"/>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2" name="Group 22"/>
          <p:cNvGrpSpPr/>
          <p:nvPr/>
        </p:nvGrpSpPr>
        <p:grpSpPr>
          <a:xfrm>
            <a:off x="-9536" y="6575815"/>
            <a:ext cx="2662858" cy="1160203"/>
            <a:chOff x="0" y="0"/>
            <a:chExt cx="3550478" cy="1546938"/>
          </a:xfrm>
        </p:grpSpPr>
        <p:sp>
          <p:nvSpPr>
            <p:cNvPr id="23" name="Freeform 23"/>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4" name="Freeform 24"/>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5" name="TextBox 25"/>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6" name="Group 26"/>
          <p:cNvGrpSpPr/>
          <p:nvPr/>
        </p:nvGrpSpPr>
        <p:grpSpPr>
          <a:xfrm>
            <a:off x="-9536" y="7869368"/>
            <a:ext cx="2662858" cy="1160203"/>
            <a:chOff x="0" y="0"/>
            <a:chExt cx="3550478" cy="1546938"/>
          </a:xfrm>
        </p:grpSpPr>
        <p:sp>
          <p:nvSpPr>
            <p:cNvPr id="27" name="Freeform 2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8" name="Freeform 2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9" name="TextBox 29"/>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0" name="Freeform 30"/>
          <p:cNvSpPr/>
          <p:nvPr/>
        </p:nvSpPr>
        <p:spPr>
          <a:xfrm>
            <a:off x="2969032" y="2280583"/>
            <a:ext cx="6497295" cy="3268139"/>
          </a:xfrm>
          <a:custGeom>
            <a:avLst/>
            <a:gdLst/>
            <a:ahLst/>
            <a:cxnLst/>
            <a:rect l="l" t="t" r="r" b="b"/>
            <a:pathLst>
              <a:path w="6497295" h="3268139">
                <a:moveTo>
                  <a:pt x="0" y="0"/>
                </a:moveTo>
                <a:lnTo>
                  <a:pt x="6497295" y="0"/>
                </a:lnTo>
                <a:lnTo>
                  <a:pt x="6497295" y="3268139"/>
                </a:lnTo>
                <a:lnTo>
                  <a:pt x="0" y="3268139"/>
                </a:lnTo>
                <a:lnTo>
                  <a:pt x="0" y="0"/>
                </a:lnTo>
                <a:close/>
              </a:path>
            </a:pathLst>
          </a:custGeom>
          <a:blipFill>
            <a:blip r:embed="rId3"/>
            <a:stretch>
              <a:fillRect/>
            </a:stretch>
          </a:blipFill>
        </p:spPr>
        <p:txBody>
          <a:bodyPr/>
          <a:lstStyle/>
          <a:p>
            <a:endParaRPr lang="en-PH"/>
          </a:p>
        </p:txBody>
      </p:sp>
      <p:sp>
        <p:nvSpPr>
          <p:cNvPr id="31" name="Freeform 31"/>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
        <p:nvSpPr>
          <p:cNvPr id="32" name="Freeform 32"/>
          <p:cNvSpPr/>
          <p:nvPr/>
        </p:nvSpPr>
        <p:spPr>
          <a:xfrm>
            <a:off x="2969032" y="5563444"/>
            <a:ext cx="6497295" cy="3399048"/>
          </a:xfrm>
          <a:custGeom>
            <a:avLst/>
            <a:gdLst/>
            <a:ahLst/>
            <a:cxnLst/>
            <a:rect l="l" t="t" r="r" b="b"/>
            <a:pathLst>
              <a:path w="6497295" h="3399048">
                <a:moveTo>
                  <a:pt x="0" y="0"/>
                </a:moveTo>
                <a:lnTo>
                  <a:pt x="6497295" y="0"/>
                </a:lnTo>
                <a:lnTo>
                  <a:pt x="6497295" y="3399047"/>
                </a:lnTo>
                <a:lnTo>
                  <a:pt x="0" y="3399047"/>
                </a:lnTo>
                <a:lnTo>
                  <a:pt x="0" y="0"/>
                </a:lnTo>
                <a:close/>
              </a:path>
            </a:pathLst>
          </a:custGeom>
          <a:blipFill>
            <a:blip r:embed="rId5"/>
            <a:stretch>
              <a:fillRect/>
            </a:stretch>
          </a:blipFill>
        </p:spPr>
        <p:txBody>
          <a:bodyPr/>
          <a:lstStyle/>
          <a:p>
            <a:endParaRPr lang="en-PH"/>
          </a:p>
        </p:txBody>
      </p:sp>
      <p:sp>
        <p:nvSpPr>
          <p:cNvPr id="33" name="TextBox 3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34" name="TextBox 34"/>
          <p:cNvSpPr txBox="1"/>
          <p:nvPr/>
        </p:nvSpPr>
        <p:spPr>
          <a:xfrm>
            <a:off x="9884686" y="4119337"/>
            <a:ext cx="7208937" cy="2554605"/>
          </a:xfrm>
          <a:prstGeom prst="rect">
            <a:avLst/>
          </a:prstGeom>
        </p:spPr>
        <p:txBody>
          <a:bodyPr lIns="0" tIns="0" rIns="0" bIns="0" rtlCol="0" anchor="t">
            <a:spAutoFit/>
          </a:bodyPr>
          <a:lstStyle/>
          <a:p>
            <a:pPr marL="488632" lvl="1" indent="-244316" algn="just">
              <a:lnSpc>
                <a:spcPts val="4050"/>
              </a:lnSpc>
              <a:buFont typeface="Arial"/>
              <a:buChar char="•"/>
            </a:pPr>
            <a:r>
              <a:rPr lang="en-US" sz="2700" spc="-105">
                <a:solidFill>
                  <a:srgbClr val="000000"/>
                </a:solidFill>
                <a:latin typeface="Open Sans"/>
              </a:rPr>
              <a:t>A field of artificial intelligence for understanding visual features of the world.</a:t>
            </a:r>
          </a:p>
          <a:p>
            <a:pPr marL="488632" lvl="1" indent="-244316" algn="just">
              <a:lnSpc>
                <a:spcPts val="4050"/>
              </a:lnSpc>
              <a:buFont typeface="Arial"/>
              <a:buChar char="•"/>
            </a:pPr>
            <a:r>
              <a:rPr lang="en-US" sz="2700" spc="-105">
                <a:solidFill>
                  <a:srgbClr val="000000"/>
                </a:solidFill>
                <a:latin typeface="Open Sans"/>
              </a:rPr>
              <a:t>Big part of it is object detection that is applied through images and video</a:t>
            </a:r>
          </a:p>
          <a:p>
            <a:pPr marL="488632" lvl="1" indent="-244316" algn="just">
              <a:lnSpc>
                <a:spcPts val="4050"/>
              </a:lnSpc>
            </a:pPr>
            <a:endParaRPr lang="en-US" sz="2700" spc="-105">
              <a:solidFill>
                <a:srgbClr val="000000"/>
              </a:solidFill>
              <a:latin typeface="Open Sans"/>
            </a:endParaRPr>
          </a:p>
        </p:txBody>
      </p:sp>
      <p:sp>
        <p:nvSpPr>
          <p:cNvPr id="35" name="TextBox 35"/>
          <p:cNvSpPr txBox="1"/>
          <p:nvPr/>
        </p:nvSpPr>
        <p:spPr>
          <a:xfrm>
            <a:off x="3060472" y="522798"/>
            <a:ext cx="6667948" cy="1016556"/>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Computer Vision</a:t>
            </a:r>
          </a:p>
          <a:p>
            <a:pPr algn="l">
              <a:lnSpc>
                <a:spcPts val="4320"/>
              </a:lnSpc>
            </a:pPr>
            <a:endParaRPr lang="en-US" sz="3600" spc="-143">
              <a:solidFill>
                <a:srgbClr val="000000"/>
              </a:solidFill>
              <a:latin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3023" y="489772"/>
            <a:ext cx="5522181" cy="542925"/>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Machine Learning</a:t>
            </a:r>
          </a:p>
        </p:txBody>
      </p:sp>
      <p:sp>
        <p:nvSpPr>
          <p:cNvPr id="3" name="TextBox 3"/>
          <p:cNvSpPr txBox="1"/>
          <p:nvPr/>
        </p:nvSpPr>
        <p:spPr>
          <a:xfrm>
            <a:off x="9280526" y="1904696"/>
            <a:ext cx="8469411" cy="6669405"/>
          </a:xfrm>
          <a:prstGeom prst="rect">
            <a:avLst/>
          </a:prstGeom>
        </p:spPr>
        <p:txBody>
          <a:bodyPr lIns="0" tIns="0" rIns="0" bIns="0" rtlCol="0" anchor="t">
            <a:spAutoFit/>
          </a:bodyPr>
          <a:lstStyle/>
          <a:p>
            <a:pPr marL="488632" lvl="1" indent="-244316" algn="just">
              <a:lnSpc>
                <a:spcPts val="4050"/>
              </a:lnSpc>
              <a:buFont typeface="Arial"/>
              <a:buChar char="•"/>
            </a:pPr>
            <a:r>
              <a:rPr lang="en-US" sz="2700" spc="-105">
                <a:solidFill>
                  <a:srgbClr val="000000"/>
                </a:solidFill>
                <a:latin typeface="Open Sans"/>
              </a:rPr>
              <a:t>Object Detection Algorithms: Machine learning vehicle detection relies on algorithms like YOLO and Faster R-CNN to identify and locate vehicles within images or video frames.</a:t>
            </a:r>
          </a:p>
          <a:p>
            <a:pPr algn="just">
              <a:lnSpc>
                <a:spcPts val="4050"/>
              </a:lnSpc>
            </a:pPr>
            <a:endParaRPr lang="en-US" sz="2700" spc="-105">
              <a:solidFill>
                <a:srgbClr val="000000"/>
              </a:solidFill>
              <a:latin typeface="Open Sans"/>
            </a:endParaRPr>
          </a:p>
          <a:p>
            <a:pPr marL="488632" lvl="1" indent="-244316" algn="just">
              <a:lnSpc>
                <a:spcPts val="4050"/>
              </a:lnSpc>
              <a:buFont typeface="Arial"/>
              <a:buChar char="•"/>
            </a:pPr>
            <a:r>
              <a:rPr lang="en-US" sz="2700" spc="-105">
                <a:solidFill>
                  <a:srgbClr val="000000"/>
                </a:solidFill>
                <a:latin typeface="Open Sans"/>
              </a:rPr>
              <a:t>Data Annotation and Training: Annotated datasets are crucial for training vehicle detection models, teaching them to recognize vehicles and their positions.</a:t>
            </a:r>
          </a:p>
          <a:p>
            <a:pPr algn="just">
              <a:lnSpc>
                <a:spcPts val="4050"/>
              </a:lnSpc>
            </a:pPr>
            <a:endParaRPr lang="en-US" sz="2700" spc="-105">
              <a:solidFill>
                <a:srgbClr val="000000"/>
              </a:solidFill>
              <a:latin typeface="Open Sans"/>
            </a:endParaRPr>
          </a:p>
          <a:p>
            <a:pPr marL="488632" lvl="1" indent="-244316" algn="just">
              <a:lnSpc>
                <a:spcPts val="4050"/>
              </a:lnSpc>
              <a:buFont typeface="Arial"/>
              <a:buChar char="•"/>
            </a:pPr>
            <a:r>
              <a:rPr lang="en-US" sz="2700" spc="-107">
                <a:solidFill>
                  <a:srgbClr val="000000"/>
                </a:solidFill>
                <a:latin typeface="Open Sans"/>
              </a:rPr>
              <a:t>Applications and Benefits: Machine learning vehicle detection is used in autonomous driving, traffic management, and surveillance to enhance safety, efficiency, and automation.</a:t>
            </a: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
        <p:nvSpPr>
          <p:cNvPr id="34" name="Freeform 34"/>
          <p:cNvSpPr/>
          <p:nvPr/>
        </p:nvSpPr>
        <p:spPr>
          <a:xfrm>
            <a:off x="3308325" y="1347546"/>
            <a:ext cx="5663061" cy="3818893"/>
          </a:xfrm>
          <a:custGeom>
            <a:avLst/>
            <a:gdLst/>
            <a:ahLst/>
            <a:cxnLst/>
            <a:rect l="l" t="t" r="r" b="b"/>
            <a:pathLst>
              <a:path w="5663061" h="3818893">
                <a:moveTo>
                  <a:pt x="0" y="0"/>
                </a:moveTo>
                <a:lnTo>
                  <a:pt x="5663061" y="0"/>
                </a:lnTo>
                <a:lnTo>
                  <a:pt x="5663061" y="3818893"/>
                </a:lnTo>
                <a:lnTo>
                  <a:pt x="0" y="3818893"/>
                </a:lnTo>
                <a:lnTo>
                  <a:pt x="0" y="0"/>
                </a:lnTo>
                <a:close/>
              </a:path>
            </a:pathLst>
          </a:custGeom>
          <a:blipFill>
            <a:blip r:embed="rId4"/>
            <a:stretch>
              <a:fillRect t="-1098" b="-1098"/>
            </a:stretch>
          </a:blipFill>
        </p:spPr>
        <p:txBody>
          <a:bodyPr/>
          <a:lstStyle/>
          <a:p>
            <a:endParaRPr lang="en-PH"/>
          </a:p>
        </p:txBody>
      </p:sp>
      <p:sp>
        <p:nvSpPr>
          <p:cNvPr id="35" name="Freeform 35"/>
          <p:cNvSpPr/>
          <p:nvPr/>
        </p:nvSpPr>
        <p:spPr>
          <a:xfrm>
            <a:off x="3308325" y="5166439"/>
            <a:ext cx="5663061" cy="3773014"/>
          </a:xfrm>
          <a:custGeom>
            <a:avLst/>
            <a:gdLst/>
            <a:ahLst/>
            <a:cxnLst/>
            <a:rect l="l" t="t" r="r" b="b"/>
            <a:pathLst>
              <a:path w="5663061" h="3773014">
                <a:moveTo>
                  <a:pt x="0" y="0"/>
                </a:moveTo>
                <a:lnTo>
                  <a:pt x="5663061" y="0"/>
                </a:lnTo>
                <a:lnTo>
                  <a:pt x="5663061" y="3773015"/>
                </a:lnTo>
                <a:lnTo>
                  <a:pt x="0" y="3773015"/>
                </a:lnTo>
                <a:lnTo>
                  <a:pt x="0" y="0"/>
                </a:lnTo>
                <a:close/>
              </a:path>
            </a:pathLst>
          </a:custGeom>
          <a:blipFill>
            <a:blip r:embed="rId5"/>
            <a:stretch>
              <a:fillRect/>
            </a:stretch>
          </a:blipFill>
        </p:spPr>
        <p:txBody>
          <a:bodyPr/>
          <a:lstStyle/>
          <a:p>
            <a:endParaRPr lang="en-PH"/>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9598" y="758872"/>
            <a:ext cx="2429996" cy="1579497"/>
            <a:chOff x="0" y="0"/>
            <a:chExt cx="3239994" cy="2105996"/>
          </a:xfrm>
        </p:grpSpPr>
        <p:sp>
          <p:nvSpPr>
            <p:cNvPr id="3" name="Freeform 3"/>
            <p:cNvSpPr/>
            <p:nvPr/>
          </p:nvSpPr>
          <p:spPr>
            <a:xfrm>
              <a:off x="12700" y="12700"/>
              <a:ext cx="3214624" cy="2080514"/>
            </a:xfrm>
            <a:custGeom>
              <a:avLst/>
              <a:gdLst/>
              <a:ahLst/>
              <a:cxnLst/>
              <a:rect l="l" t="t" r="r" b="b"/>
              <a:pathLst>
                <a:path w="3214624" h="2080514">
                  <a:moveTo>
                    <a:pt x="0" y="1040257"/>
                  </a:moveTo>
                  <a:cubicBezTo>
                    <a:pt x="0" y="465709"/>
                    <a:pt x="719582" y="0"/>
                    <a:pt x="1607312" y="0"/>
                  </a:cubicBezTo>
                  <a:cubicBezTo>
                    <a:pt x="2495042" y="0"/>
                    <a:pt x="3214624" y="465709"/>
                    <a:pt x="3214624" y="1040257"/>
                  </a:cubicBezTo>
                  <a:cubicBezTo>
                    <a:pt x="3214624" y="1614805"/>
                    <a:pt x="2495042" y="2080514"/>
                    <a:pt x="1607312" y="2080514"/>
                  </a:cubicBezTo>
                  <a:cubicBezTo>
                    <a:pt x="719582" y="2080514"/>
                    <a:pt x="0" y="1614805"/>
                    <a:pt x="0" y="1040257"/>
                  </a:cubicBezTo>
                  <a:close/>
                </a:path>
              </a:pathLst>
            </a:custGeom>
            <a:solidFill>
              <a:srgbClr val="C55A11"/>
            </a:solidFill>
          </p:spPr>
          <p:txBody>
            <a:bodyPr/>
            <a:lstStyle/>
            <a:p>
              <a:endParaRPr lang="en-PH"/>
            </a:p>
          </p:txBody>
        </p:sp>
        <p:sp>
          <p:nvSpPr>
            <p:cNvPr id="4" name="Freeform 4"/>
            <p:cNvSpPr/>
            <p:nvPr/>
          </p:nvSpPr>
          <p:spPr>
            <a:xfrm>
              <a:off x="0" y="0"/>
              <a:ext cx="3240024" cy="2106041"/>
            </a:xfrm>
            <a:custGeom>
              <a:avLst/>
              <a:gdLst/>
              <a:ahLst/>
              <a:cxnLst/>
              <a:rect l="l" t="t" r="r" b="b"/>
              <a:pathLst>
                <a:path w="3240024" h="2106041">
                  <a:moveTo>
                    <a:pt x="0" y="1052957"/>
                  </a:moveTo>
                  <a:cubicBezTo>
                    <a:pt x="0" y="466979"/>
                    <a:pt x="730885" y="0"/>
                    <a:pt x="1620012" y="0"/>
                  </a:cubicBezTo>
                  <a:cubicBezTo>
                    <a:pt x="2509139" y="0"/>
                    <a:pt x="3240024" y="466979"/>
                    <a:pt x="3240024" y="1052957"/>
                  </a:cubicBezTo>
                  <a:lnTo>
                    <a:pt x="3227324" y="1052957"/>
                  </a:lnTo>
                  <a:lnTo>
                    <a:pt x="3240024" y="1052957"/>
                  </a:lnTo>
                  <a:cubicBezTo>
                    <a:pt x="3240024" y="1638935"/>
                    <a:pt x="2509139" y="2105914"/>
                    <a:pt x="1620012" y="2105914"/>
                  </a:cubicBezTo>
                  <a:lnTo>
                    <a:pt x="1620012" y="2093214"/>
                  </a:lnTo>
                  <a:lnTo>
                    <a:pt x="1620012" y="2105914"/>
                  </a:lnTo>
                  <a:cubicBezTo>
                    <a:pt x="730885" y="2106041"/>
                    <a:pt x="0" y="1639062"/>
                    <a:pt x="0" y="1052957"/>
                  </a:cubicBezTo>
                  <a:lnTo>
                    <a:pt x="12700" y="1052957"/>
                  </a:lnTo>
                  <a:lnTo>
                    <a:pt x="25400" y="1052957"/>
                  </a:lnTo>
                  <a:lnTo>
                    <a:pt x="12700" y="1052957"/>
                  </a:lnTo>
                  <a:lnTo>
                    <a:pt x="0" y="1052957"/>
                  </a:lnTo>
                  <a:moveTo>
                    <a:pt x="25400" y="1052957"/>
                  </a:moveTo>
                  <a:cubicBezTo>
                    <a:pt x="25400" y="1059942"/>
                    <a:pt x="19685" y="1065657"/>
                    <a:pt x="12700" y="1065657"/>
                  </a:cubicBezTo>
                  <a:cubicBezTo>
                    <a:pt x="5715" y="1065657"/>
                    <a:pt x="0" y="1059942"/>
                    <a:pt x="0" y="1052957"/>
                  </a:cubicBezTo>
                  <a:cubicBezTo>
                    <a:pt x="0" y="1045972"/>
                    <a:pt x="5715" y="1040257"/>
                    <a:pt x="12700" y="1040257"/>
                  </a:cubicBezTo>
                  <a:cubicBezTo>
                    <a:pt x="19685" y="1040257"/>
                    <a:pt x="25400" y="1045972"/>
                    <a:pt x="25400" y="1052957"/>
                  </a:cubicBezTo>
                  <a:cubicBezTo>
                    <a:pt x="25400" y="1615948"/>
                    <a:pt x="733806" y="2080514"/>
                    <a:pt x="1620012" y="2080514"/>
                  </a:cubicBezTo>
                  <a:cubicBezTo>
                    <a:pt x="2506218" y="2080514"/>
                    <a:pt x="3214624" y="1615948"/>
                    <a:pt x="3214624" y="1052957"/>
                  </a:cubicBezTo>
                  <a:cubicBezTo>
                    <a:pt x="3214624" y="489966"/>
                    <a:pt x="2506218" y="25400"/>
                    <a:pt x="1620012" y="25400"/>
                  </a:cubicBezTo>
                  <a:lnTo>
                    <a:pt x="1620012" y="12700"/>
                  </a:lnTo>
                  <a:lnTo>
                    <a:pt x="1620012" y="25400"/>
                  </a:lnTo>
                  <a:cubicBezTo>
                    <a:pt x="733806" y="25400"/>
                    <a:pt x="25400" y="489966"/>
                    <a:pt x="25400" y="1052957"/>
                  </a:cubicBezTo>
                  <a:close/>
                </a:path>
              </a:pathLst>
            </a:custGeom>
            <a:solidFill>
              <a:srgbClr val="2F528F"/>
            </a:solidFill>
          </p:spPr>
          <p:txBody>
            <a:bodyPr/>
            <a:lstStyle/>
            <a:p>
              <a:endParaRPr lang="en-PH"/>
            </a:p>
          </p:txBody>
        </p:sp>
        <p:sp>
          <p:nvSpPr>
            <p:cNvPr id="5" name="TextBox 5"/>
            <p:cNvSpPr txBox="1"/>
            <p:nvPr/>
          </p:nvSpPr>
          <p:spPr>
            <a:xfrm>
              <a:off x="0" y="-9525"/>
              <a:ext cx="3239994" cy="2115521"/>
            </a:xfrm>
            <a:prstGeom prst="rect">
              <a:avLst/>
            </a:prstGeom>
          </p:spPr>
          <p:txBody>
            <a:bodyPr lIns="50800" tIns="50800" rIns="50800" bIns="50800" rtlCol="0" anchor="ctr"/>
            <a:lstStyle/>
            <a:p>
              <a:pPr algn="ctr">
                <a:lnSpc>
                  <a:spcPts val="3240"/>
                </a:lnSpc>
              </a:pPr>
              <a:r>
                <a:rPr lang="en-US" sz="2700" spc="-107">
                  <a:solidFill>
                    <a:srgbClr val="E7E6E6"/>
                  </a:solidFill>
                  <a:latin typeface="Open Sans Bold"/>
                </a:rPr>
                <a:t>Main Objective</a:t>
              </a:r>
            </a:p>
          </p:txBody>
        </p:sp>
      </p:grpSp>
      <p:grpSp>
        <p:nvGrpSpPr>
          <p:cNvPr id="6" name="Group 6"/>
          <p:cNvGrpSpPr/>
          <p:nvPr/>
        </p:nvGrpSpPr>
        <p:grpSpPr>
          <a:xfrm>
            <a:off x="6808721" y="758873"/>
            <a:ext cx="10450579" cy="1882147"/>
            <a:chOff x="0" y="0"/>
            <a:chExt cx="13934106" cy="2509530"/>
          </a:xfrm>
        </p:grpSpPr>
        <p:sp>
          <p:nvSpPr>
            <p:cNvPr id="7" name="Freeform 7"/>
            <p:cNvSpPr/>
            <p:nvPr/>
          </p:nvSpPr>
          <p:spPr>
            <a:xfrm>
              <a:off x="16052" y="12700"/>
              <a:ext cx="13902052" cy="2484120"/>
            </a:xfrm>
            <a:custGeom>
              <a:avLst/>
              <a:gdLst/>
              <a:ahLst/>
              <a:cxnLst/>
              <a:rect l="l" t="t" r="r" b="b"/>
              <a:pathLst>
                <a:path w="13902052" h="2484120">
                  <a:moveTo>
                    <a:pt x="0" y="0"/>
                  </a:moveTo>
                  <a:lnTo>
                    <a:pt x="13374599" y="0"/>
                  </a:lnTo>
                  <a:lnTo>
                    <a:pt x="13902052" y="414020"/>
                  </a:lnTo>
                  <a:lnTo>
                    <a:pt x="13902052" y="2484120"/>
                  </a:lnTo>
                  <a:lnTo>
                    <a:pt x="527452" y="2484120"/>
                  </a:lnTo>
                  <a:lnTo>
                    <a:pt x="0" y="2070100"/>
                  </a:lnTo>
                  <a:lnTo>
                    <a:pt x="0" y="0"/>
                  </a:lnTo>
                  <a:close/>
                </a:path>
              </a:pathLst>
            </a:custGeom>
            <a:solidFill>
              <a:srgbClr val="C55A11"/>
            </a:solidFill>
          </p:spPr>
          <p:txBody>
            <a:bodyPr/>
            <a:lstStyle/>
            <a:p>
              <a:endParaRPr lang="en-PH"/>
            </a:p>
          </p:txBody>
        </p:sp>
        <p:sp>
          <p:nvSpPr>
            <p:cNvPr id="8" name="Freeform 8"/>
            <p:cNvSpPr/>
            <p:nvPr/>
          </p:nvSpPr>
          <p:spPr>
            <a:xfrm>
              <a:off x="0" y="0"/>
              <a:ext cx="13934145" cy="2509520"/>
            </a:xfrm>
            <a:custGeom>
              <a:avLst/>
              <a:gdLst/>
              <a:ahLst/>
              <a:cxnLst/>
              <a:rect l="l" t="t" r="r" b="b"/>
              <a:pathLst>
                <a:path w="13934145" h="2509520">
                  <a:moveTo>
                    <a:pt x="16052" y="0"/>
                  </a:moveTo>
                  <a:lnTo>
                    <a:pt x="13390651" y="0"/>
                  </a:lnTo>
                  <a:cubicBezTo>
                    <a:pt x="13394824" y="0"/>
                    <a:pt x="13398998" y="1270"/>
                    <a:pt x="13401887" y="3683"/>
                  </a:cubicBezTo>
                  <a:lnTo>
                    <a:pt x="13929339" y="417703"/>
                  </a:lnTo>
                  <a:cubicBezTo>
                    <a:pt x="13932390" y="420116"/>
                    <a:pt x="13934145" y="423291"/>
                    <a:pt x="13934145" y="426720"/>
                  </a:cubicBezTo>
                  <a:lnTo>
                    <a:pt x="13934145" y="2496820"/>
                  </a:lnTo>
                  <a:lnTo>
                    <a:pt x="13918104" y="2496820"/>
                  </a:lnTo>
                  <a:lnTo>
                    <a:pt x="13918104" y="2484120"/>
                  </a:lnTo>
                  <a:lnTo>
                    <a:pt x="13918104" y="2496820"/>
                  </a:lnTo>
                  <a:lnTo>
                    <a:pt x="13918104" y="2509520"/>
                  </a:lnTo>
                  <a:lnTo>
                    <a:pt x="543504" y="2509520"/>
                  </a:lnTo>
                  <a:cubicBezTo>
                    <a:pt x="539331" y="2509520"/>
                    <a:pt x="535157" y="2508250"/>
                    <a:pt x="532268" y="2505837"/>
                  </a:cubicBezTo>
                  <a:lnTo>
                    <a:pt x="4815" y="2091817"/>
                  </a:lnTo>
                  <a:cubicBezTo>
                    <a:pt x="1766" y="2089404"/>
                    <a:pt x="0" y="2086229"/>
                    <a:pt x="0" y="2082800"/>
                  </a:cubicBezTo>
                  <a:lnTo>
                    <a:pt x="0" y="12700"/>
                  </a:lnTo>
                  <a:cubicBezTo>
                    <a:pt x="0" y="5715"/>
                    <a:pt x="7223" y="0"/>
                    <a:pt x="16052" y="0"/>
                  </a:cubicBezTo>
                  <a:moveTo>
                    <a:pt x="16052" y="25400"/>
                  </a:moveTo>
                  <a:lnTo>
                    <a:pt x="16052" y="12700"/>
                  </a:lnTo>
                  <a:lnTo>
                    <a:pt x="32103" y="12700"/>
                  </a:lnTo>
                  <a:lnTo>
                    <a:pt x="32103" y="2082800"/>
                  </a:lnTo>
                  <a:lnTo>
                    <a:pt x="16052" y="2082800"/>
                  </a:lnTo>
                  <a:lnTo>
                    <a:pt x="27288" y="2073783"/>
                  </a:lnTo>
                  <a:lnTo>
                    <a:pt x="554740" y="2487803"/>
                  </a:lnTo>
                  <a:lnTo>
                    <a:pt x="543504" y="2496820"/>
                  </a:lnTo>
                  <a:lnTo>
                    <a:pt x="543504" y="2484120"/>
                  </a:lnTo>
                  <a:lnTo>
                    <a:pt x="13918104" y="2484120"/>
                  </a:lnTo>
                  <a:cubicBezTo>
                    <a:pt x="13926933" y="2484120"/>
                    <a:pt x="13934145" y="2489835"/>
                    <a:pt x="13934145" y="2496820"/>
                  </a:cubicBezTo>
                  <a:cubicBezTo>
                    <a:pt x="13934145" y="2503805"/>
                    <a:pt x="13926933" y="2509520"/>
                    <a:pt x="13918104" y="2509520"/>
                  </a:cubicBezTo>
                  <a:cubicBezTo>
                    <a:pt x="13909277" y="2509520"/>
                    <a:pt x="13902052" y="2503805"/>
                    <a:pt x="13902052" y="2496820"/>
                  </a:cubicBezTo>
                  <a:lnTo>
                    <a:pt x="13902052" y="426720"/>
                  </a:lnTo>
                  <a:lnTo>
                    <a:pt x="13918104" y="426720"/>
                  </a:lnTo>
                  <a:lnTo>
                    <a:pt x="13906867" y="435737"/>
                  </a:lnTo>
                  <a:lnTo>
                    <a:pt x="13379416" y="21717"/>
                  </a:lnTo>
                  <a:lnTo>
                    <a:pt x="13390652" y="12700"/>
                  </a:lnTo>
                  <a:lnTo>
                    <a:pt x="13390652" y="25400"/>
                  </a:lnTo>
                  <a:lnTo>
                    <a:pt x="16052" y="25400"/>
                  </a:lnTo>
                  <a:close/>
                </a:path>
              </a:pathLst>
            </a:custGeom>
            <a:solidFill>
              <a:srgbClr val="2F528F"/>
            </a:solidFill>
          </p:spPr>
          <p:txBody>
            <a:bodyPr/>
            <a:lstStyle/>
            <a:p>
              <a:endParaRPr lang="en-PH"/>
            </a:p>
          </p:txBody>
        </p:sp>
        <p:sp>
          <p:nvSpPr>
            <p:cNvPr id="9" name="TextBox 9"/>
            <p:cNvSpPr txBox="1"/>
            <p:nvPr/>
          </p:nvSpPr>
          <p:spPr>
            <a:xfrm>
              <a:off x="0" y="-66675"/>
              <a:ext cx="13934106" cy="2576205"/>
            </a:xfrm>
            <a:prstGeom prst="rect">
              <a:avLst/>
            </a:prstGeom>
          </p:spPr>
          <p:txBody>
            <a:bodyPr lIns="50800" tIns="50800" rIns="50800" bIns="50800" rtlCol="0" anchor="ctr"/>
            <a:lstStyle/>
            <a:p>
              <a:pPr algn="just">
                <a:lnSpc>
                  <a:spcPts val="3600"/>
                </a:lnSpc>
              </a:pPr>
              <a:r>
                <a:rPr lang="en-US" sz="3000">
                  <a:solidFill>
                    <a:srgbClr val="E7E6E6"/>
                  </a:solidFill>
                  <a:latin typeface="Times New Roman"/>
                </a:rPr>
                <a:t> Improve the YOLOv5s model for identifying different types and classes of ambulances and create localized dataset for Philippine Ambulances</a:t>
              </a:r>
            </a:p>
          </p:txBody>
        </p:sp>
      </p:grpSp>
      <p:grpSp>
        <p:nvGrpSpPr>
          <p:cNvPr id="10" name="Group 10"/>
          <p:cNvGrpSpPr/>
          <p:nvPr/>
        </p:nvGrpSpPr>
        <p:grpSpPr>
          <a:xfrm>
            <a:off x="6808720" y="4845848"/>
            <a:ext cx="10450579" cy="2032635"/>
            <a:chOff x="0" y="0"/>
            <a:chExt cx="13934106" cy="2710180"/>
          </a:xfrm>
        </p:grpSpPr>
        <p:sp>
          <p:nvSpPr>
            <p:cNvPr id="11" name="Freeform 11"/>
            <p:cNvSpPr/>
            <p:nvPr/>
          </p:nvSpPr>
          <p:spPr>
            <a:xfrm>
              <a:off x="16052" y="18790"/>
              <a:ext cx="13901891" cy="2672654"/>
            </a:xfrm>
            <a:custGeom>
              <a:avLst/>
              <a:gdLst/>
              <a:ahLst/>
              <a:cxnLst/>
              <a:rect l="l" t="t" r="r" b="b"/>
              <a:pathLst>
                <a:path w="13901891" h="2672654">
                  <a:moveTo>
                    <a:pt x="0" y="0"/>
                  </a:moveTo>
                  <a:lnTo>
                    <a:pt x="13516976" y="0"/>
                  </a:lnTo>
                  <a:lnTo>
                    <a:pt x="13901891" y="445505"/>
                  </a:lnTo>
                  <a:lnTo>
                    <a:pt x="13901891" y="2672654"/>
                  </a:lnTo>
                  <a:lnTo>
                    <a:pt x="384915" y="2672654"/>
                  </a:lnTo>
                  <a:lnTo>
                    <a:pt x="0" y="2227148"/>
                  </a:lnTo>
                  <a:lnTo>
                    <a:pt x="0" y="0"/>
                  </a:lnTo>
                  <a:close/>
                </a:path>
              </a:pathLst>
            </a:custGeom>
            <a:solidFill>
              <a:srgbClr val="535353"/>
            </a:solidFill>
          </p:spPr>
          <p:txBody>
            <a:bodyPr/>
            <a:lstStyle/>
            <a:p>
              <a:endParaRPr lang="en-PH"/>
            </a:p>
          </p:txBody>
        </p:sp>
        <p:sp>
          <p:nvSpPr>
            <p:cNvPr id="12" name="Freeform 12"/>
            <p:cNvSpPr/>
            <p:nvPr/>
          </p:nvSpPr>
          <p:spPr>
            <a:xfrm>
              <a:off x="0" y="0"/>
              <a:ext cx="13934145" cy="2710216"/>
            </a:xfrm>
            <a:custGeom>
              <a:avLst/>
              <a:gdLst/>
              <a:ahLst/>
              <a:cxnLst/>
              <a:rect l="l" t="t" r="r" b="b"/>
              <a:pathLst>
                <a:path w="13934145" h="2710216">
                  <a:moveTo>
                    <a:pt x="16052" y="0"/>
                  </a:moveTo>
                  <a:lnTo>
                    <a:pt x="13533028" y="0"/>
                  </a:lnTo>
                  <a:cubicBezTo>
                    <a:pt x="13537202" y="0"/>
                    <a:pt x="13541375" y="1879"/>
                    <a:pt x="13544265" y="5449"/>
                  </a:cubicBezTo>
                  <a:lnTo>
                    <a:pt x="13929339" y="450954"/>
                  </a:lnTo>
                  <a:cubicBezTo>
                    <a:pt x="13932390" y="454524"/>
                    <a:pt x="13934145" y="459221"/>
                    <a:pt x="13934145" y="464295"/>
                  </a:cubicBezTo>
                  <a:lnTo>
                    <a:pt x="13934145" y="2691444"/>
                  </a:lnTo>
                  <a:lnTo>
                    <a:pt x="13918104" y="2691444"/>
                  </a:lnTo>
                  <a:lnTo>
                    <a:pt x="13918104" y="2672654"/>
                  </a:lnTo>
                  <a:lnTo>
                    <a:pt x="13918104" y="2691444"/>
                  </a:lnTo>
                  <a:lnTo>
                    <a:pt x="13918104" y="2710216"/>
                  </a:lnTo>
                  <a:lnTo>
                    <a:pt x="400967" y="2710216"/>
                  </a:lnTo>
                  <a:cubicBezTo>
                    <a:pt x="396793" y="2710216"/>
                    <a:pt x="392620" y="2708354"/>
                    <a:pt x="389731" y="2704785"/>
                  </a:cubicBezTo>
                  <a:lnTo>
                    <a:pt x="4815" y="2259279"/>
                  </a:lnTo>
                  <a:cubicBezTo>
                    <a:pt x="1766" y="2255709"/>
                    <a:pt x="0" y="2251012"/>
                    <a:pt x="0" y="2245938"/>
                  </a:cubicBezTo>
                  <a:lnTo>
                    <a:pt x="0" y="18790"/>
                  </a:lnTo>
                  <a:cubicBezTo>
                    <a:pt x="0" y="8455"/>
                    <a:pt x="7223" y="0"/>
                    <a:pt x="16052" y="0"/>
                  </a:cubicBezTo>
                  <a:moveTo>
                    <a:pt x="16052" y="37579"/>
                  </a:moveTo>
                  <a:lnTo>
                    <a:pt x="16052" y="18790"/>
                  </a:lnTo>
                  <a:lnTo>
                    <a:pt x="32103" y="18790"/>
                  </a:lnTo>
                  <a:lnTo>
                    <a:pt x="32103" y="2245938"/>
                  </a:lnTo>
                  <a:lnTo>
                    <a:pt x="16052" y="2245938"/>
                  </a:lnTo>
                  <a:lnTo>
                    <a:pt x="27288" y="2232598"/>
                  </a:lnTo>
                  <a:lnTo>
                    <a:pt x="412203" y="2678103"/>
                  </a:lnTo>
                  <a:lnTo>
                    <a:pt x="400967" y="2691444"/>
                  </a:lnTo>
                  <a:lnTo>
                    <a:pt x="400967" y="2672654"/>
                  </a:lnTo>
                  <a:lnTo>
                    <a:pt x="13917943" y="2672654"/>
                  </a:lnTo>
                  <a:cubicBezTo>
                    <a:pt x="13926772" y="2672654"/>
                    <a:pt x="13933994" y="2681109"/>
                    <a:pt x="13933994" y="2691444"/>
                  </a:cubicBezTo>
                  <a:cubicBezTo>
                    <a:pt x="13933994" y="2701778"/>
                    <a:pt x="13926772" y="2710216"/>
                    <a:pt x="13917943" y="2710216"/>
                  </a:cubicBezTo>
                  <a:cubicBezTo>
                    <a:pt x="13909114" y="2710216"/>
                    <a:pt x="13901891" y="2701778"/>
                    <a:pt x="13901891" y="2691444"/>
                  </a:cubicBezTo>
                  <a:lnTo>
                    <a:pt x="13901891" y="464295"/>
                  </a:lnTo>
                  <a:lnTo>
                    <a:pt x="13917943" y="464295"/>
                  </a:lnTo>
                  <a:lnTo>
                    <a:pt x="13906708" y="477635"/>
                  </a:lnTo>
                  <a:lnTo>
                    <a:pt x="13521793" y="32130"/>
                  </a:lnTo>
                  <a:lnTo>
                    <a:pt x="13533028" y="18790"/>
                  </a:lnTo>
                  <a:lnTo>
                    <a:pt x="13533028" y="37579"/>
                  </a:lnTo>
                  <a:lnTo>
                    <a:pt x="16052" y="37579"/>
                  </a:lnTo>
                  <a:close/>
                </a:path>
              </a:pathLst>
            </a:custGeom>
            <a:solidFill>
              <a:srgbClr val="2F528F"/>
            </a:solidFill>
          </p:spPr>
          <p:txBody>
            <a:bodyPr/>
            <a:lstStyle/>
            <a:p>
              <a:endParaRPr lang="en-PH"/>
            </a:p>
          </p:txBody>
        </p:sp>
        <p:sp>
          <p:nvSpPr>
            <p:cNvPr id="13" name="TextBox 13"/>
            <p:cNvSpPr txBox="1"/>
            <p:nvPr/>
          </p:nvSpPr>
          <p:spPr>
            <a:xfrm>
              <a:off x="0" y="-66675"/>
              <a:ext cx="13934106" cy="2776855"/>
            </a:xfrm>
            <a:prstGeom prst="rect">
              <a:avLst/>
            </a:prstGeom>
          </p:spPr>
          <p:txBody>
            <a:bodyPr lIns="50800" tIns="50800" rIns="50800" bIns="50800" rtlCol="0" anchor="ctr"/>
            <a:lstStyle/>
            <a:p>
              <a:pPr algn="just">
                <a:lnSpc>
                  <a:spcPts val="3600"/>
                </a:lnSpc>
              </a:pPr>
              <a:r>
                <a:rPr lang="en-US" sz="3000" spc="-119">
                  <a:solidFill>
                    <a:srgbClr val="E7E6E6"/>
                  </a:solidFill>
                  <a:latin typeface="Times New Roman Bold"/>
                </a:rPr>
                <a:t>2. To assess the dissimilarity between clean and augmented images using SSIM in order to determine the average Structural Similarity Index (SSIM) score, which would reflect the diversity and non-redundancy attained in the dataset. </a:t>
              </a:r>
            </a:p>
          </p:txBody>
        </p:sp>
      </p:grpSp>
      <p:grpSp>
        <p:nvGrpSpPr>
          <p:cNvPr id="14" name="Group 14"/>
          <p:cNvGrpSpPr/>
          <p:nvPr/>
        </p:nvGrpSpPr>
        <p:grpSpPr>
          <a:xfrm>
            <a:off x="6808720" y="2955716"/>
            <a:ext cx="10450580" cy="1575435"/>
            <a:chOff x="0" y="0"/>
            <a:chExt cx="13934106" cy="2100580"/>
          </a:xfrm>
        </p:grpSpPr>
        <p:sp>
          <p:nvSpPr>
            <p:cNvPr id="15" name="Freeform 15"/>
            <p:cNvSpPr/>
            <p:nvPr/>
          </p:nvSpPr>
          <p:spPr>
            <a:xfrm>
              <a:off x="16052" y="14563"/>
              <a:ext cx="13901891" cy="2071495"/>
            </a:xfrm>
            <a:custGeom>
              <a:avLst/>
              <a:gdLst/>
              <a:ahLst/>
              <a:cxnLst/>
              <a:rect l="l" t="t" r="r" b="b"/>
              <a:pathLst>
                <a:path w="13901891" h="2071495">
                  <a:moveTo>
                    <a:pt x="0" y="0"/>
                  </a:moveTo>
                  <a:lnTo>
                    <a:pt x="13516976" y="0"/>
                  </a:lnTo>
                  <a:lnTo>
                    <a:pt x="13901891" y="345298"/>
                  </a:lnTo>
                  <a:lnTo>
                    <a:pt x="13901891" y="2071495"/>
                  </a:lnTo>
                  <a:lnTo>
                    <a:pt x="384915" y="2071495"/>
                  </a:lnTo>
                  <a:lnTo>
                    <a:pt x="0" y="1726197"/>
                  </a:lnTo>
                  <a:lnTo>
                    <a:pt x="0" y="0"/>
                  </a:lnTo>
                  <a:close/>
                </a:path>
              </a:pathLst>
            </a:custGeom>
            <a:solidFill>
              <a:srgbClr val="535353"/>
            </a:solidFill>
          </p:spPr>
          <p:txBody>
            <a:bodyPr/>
            <a:lstStyle/>
            <a:p>
              <a:endParaRPr lang="en-PH"/>
            </a:p>
          </p:txBody>
        </p:sp>
        <p:sp>
          <p:nvSpPr>
            <p:cNvPr id="16" name="Freeform 16"/>
            <p:cNvSpPr/>
            <p:nvPr/>
          </p:nvSpPr>
          <p:spPr>
            <a:xfrm>
              <a:off x="0" y="0"/>
              <a:ext cx="13934145" cy="2100616"/>
            </a:xfrm>
            <a:custGeom>
              <a:avLst/>
              <a:gdLst/>
              <a:ahLst/>
              <a:cxnLst/>
              <a:rect l="l" t="t" r="r" b="b"/>
              <a:pathLst>
                <a:path w="13934145" h="2100616">
                  <a:moveTo>
                    <a:pt x="16052" y="0"/>
                  </a:moveTo>
                  <a:lnTo>
                    <a:pt x="13533028" y="0"/>
                  </a:lnTo>
                  <a:cubicBezTo>
                    <a:pt x="13537202" y="0"/>
                    <a:pt x="13541375" y="1456"/>
                    <a:pt x="13544265" y="4223"/>
                  </a:cubicBezTo>
                  <a:lnTo>
                    <a:pt x="13929339" y="349521"/>
                  </a:lnTo>
                  <a:cubicBezTo>
                    <a:pt x="13932390" y="352288"/>
                    <a:pt x="13934145" y="355929"/>
                    <a:pt x="13934145" y="359861"/>
                  </a:cubicBezTo>
                  <a:lnTo>
                    <a:pt x="13934145" y="2086058"/>
                  </a:lnTo>
                  <a:lnTo>
                    <a:pt x="13918104" y="2086058"/>
                  </a:lnTo>
                  <a:lnTo>
                    <a:pt x="13918104" y="2071495"/>
                  </a:lnTo>
                  <a:lnTo>
                    <a:pt x="13918104" y="2086058"/>
                  </a:lnTo>
                  <a:lnTo>
                    <a:pt x="13918104" y="2100616"/>
                  </a:lnTo>
                  <a:lnTo>
                    <a:pt x="400967" y="2100616"/>
                  </a:lnTo>
                  <a:cubicBezTo>
                    <a:pt x="396793" y="2100616"/>
                    <a:pt x="392620" y="2099165"/>
                    <a:pt x="389731" y="2096398"/>
                  </a:cubicBezTo>
                  <a:lnTo>
                    <a:pt x="4815" y="1751100"/>
                  </a:lnTo>
                  <a:cubicBezTo>
                    <a:pt x="1766" y="1748333"/>
                    <a:pt x="0" y="1744692"/>
                    <a:pt x="0" y="1740760"/>
                  </a:cubicBezTo>
                  <a:lnTo>
                    <a:pt x="0" y="14563"/>
                  </a:lnTo>
                  <a:cubicBezTo>
                    <a:pt x="0" y="6554"/>
                    <a:pt x="7223" y="0"/>
                    <a:pt x="16052" y="0"/>
                  </a:cubicBezTo>
                  <a:moveTo>
                    <a:pt x="16052" y="29127"/>
                  </a:moveTo>
                  <a:lnTo>
                    <a:pt x="16052" y="14563"/>
                  </a:lnTo>
                  <a:lnTo>
                    <a:pt x="32103" y="14563"/>
                  </a:lnTo>
                  <a:lnTo>
                    <a:pt x="32103" y="1740760"/>
                  </a:lnTo>
                  <a:lnTo>
                    <a:pt x="16052" y="1740760"/>
                  </a:lnTo>
                  <a:lnTo>
                    <a:pt x="27288" y="1730420"/>
                  </a:lnTo>
                  <a:lnTo>
                    <a:pt x="412203" y="2075718"/>
                  </a:lnTo>
                  <a:lnTo>
                    <a:pt x="400967" y="2086058"/>
                  </a:lnTo>
                  <a:lnTo>
                    <a:pt x="400967" y="2071495"/>
                  </a:lnTo>
                  <a:lnTo>
                    <a:pt x="13917943" y="2071495"/>
                  </a:lnTo>
                  <a:cubicBezTo>
                    <a:pt x="13926772" y="2071495"/>
                    <a:pt x="13933994" y="2078048"/>
                    <a:pt x="13933994" y="2086058"/>
                  </a:cubicBezTo>
                  <a:cubicBezTo>
                    <a:pt x="13933994" y="2094068"/>
                    <a:pt x="13926772" y="2100616"/>
                    <a:pt x="13917943" y="2100616"/>
                  </a:cubicBezTo>
                  <a:cubicBezTo>
                    <a:pt x="13909114" y="2100616"/>
                    <a:pt x="13901891" y="2094068"/>
                    <a:pt x="13901891" y="2086058"/>
                  </a:cubicBezTo>
                  <a:lnTo>
                    <a:pt x="13901891" y="359861"/>
                  </a:lnTo>
                  <a:lnTo>
                    <a:pt x="13917943" y="359861"/>
                  </a:lnTo>
                  <a:lnTo>
                    <a:pt x="13906708" y="370201"/>
                  </a:lnTo>
                  <a:lnTo>
                    <a:pt x="13521793" y="24903"/>
                  </a:lnTo>
                  <a:lnTo>
                    <a:pt x="13533028" y="14563"/>
                  </a:lnTo>
                  <a:lnTo>
                    <a:pt x="13533028" y="29127"/>
                  </a:lnTo>
                  <a:lnTo>
                    <a:pt x="16052" y="29127"/>
                  </a:lnTo>
                  <a:close/>
                </a:path>
              </a:pathLst>
            </a:custGeom>
            <a:solidFill>
              <a:srgbClr val="2F528F"/>
            </a:solidFill>
          </p:spPr>
          <p:txBody>
            <a:bodyPr/>
            <a:lstStyle/>
            <a:p>
              <a:endParaRPr lang="en-PH"/>
            </a:p>
          </p:txBody>
        </p:sp>
        <p:sp>
          <p:nvSpPr>
            <p:cNvPr id="17" name="TextBox 17"/>
            <p:cNvSpPr txBox="1"/>
            <p:nvPr/>
          </p:nvSpPr>
          <p:spPr>
            <a:xfrm>
              <a:off x="0" y="-66675"/>
              <a:ext cx="13934106" cy="2167255"/>
            </a:xfrm>
            <a:prstGeom prst="rect">
              <a:avLst/>
            </a:prstGeom>
          </p:spPr>
          <p:txBody>
            <a:bodyPr lIns="50800" tIns="50800" rIns="50800" bIns="50800" rtlCol="0" anchor="ctr"/>
            <a:lstStyle/>
            <a:p>
              <a:pPr algn="just">
                <a:lnSpc>
                  <a:spcPts val="3600"/>
                </a:lnSpc>
              </a:pPr>
              <a:r>
                <a:rPr lang="en-US" sz="3000">
                  <a:solidFill>
                    <a:srgbClr val="E7E6E6"/>
                  </a:solidFill>
                  <a:latin typeface="Times New Roman Bold"/>
                </a:rPr>
                <a:t>1. Assess the performance metrics of the YOLOv5 model, specifically in the small weight, in detecting and classifying Philippines ambulances and their key features</a:t>
              </a:r>
            </a:p>
          </p:txBody>
        </p:sp>
      </p:grpSp>
      <p:grpSp>
        <p:nvGrpSpPr>
          <p:cNvPr id="18" name="Group 18"/>
          <p:cNvGrpSpPr/>
          <p:nvPr/>
        </p:nvGrpSpPr>
        <p:grpSpPr>
          <a:xfrm>
            <a:off x="6808721" y="7081651"/>
            <a:ext cx="10450579" cy="1575435"/>
            <a:chOff x="0" y="0"/>
            <a:chExt cx="13934106" cy="2100580"/>
          </a:xfrm>
        </p:grpSpPr>
        <p:sp>
          <p:nvSpPr>
            <p:cNvPr id="19" name="Freeform 19"/>
            <p:cNvSpPr/>
            <p:nvPr/>
          </p:nvSpPr>
          <p:spPr>
            <a:xfrm>
              <a:off x="16052" y="12803"/>
              <a:ext cx="13902052" cy="2075037"/>
            </a:xfrm>
            <a:custGeom>
              <a:avLst/>
              <a:gdLst/>
              <a:ahLst/>
              <a:cxnLst/>
              <a:rect l="l" t="t" r="r" b="b"/>
              <a:pathLst>
                <a:path w="13902052" h="2075037">
                  <a:moveTo>
                    <a:pt x="0" y="0"/>
                  </a:moveTo>
                  <a:lnTo>
                    <a:pt x="13464167" y="0"/>
                  </a:lnTo>
                  <a:lnTo>
                    <a:pt x="13902052" y="345818"/>
                  </a:lnTo>
                  <a:lnTo>
                    <a:pt x="13902052" y="2075037"/>
                  </a:lnTo>
                  <a:lnTo>
                    <a:pt x="437885" y="2075037"/>
                  </a:lnTo>
                  <a:lnTo>
                    <a:pt x="0" y="1729091"/>
                  </a:lnTo>
                  <a:lnTo>
                    <a:pt x="0" y="0"/>
                  </a:lnTo>
                  <a:close/>
                </a:path>
              </a:pathLst>
            </a:custGeom>
            <a:solidFill>
              <a:srgbClr val="535353"/>
            </a:solidFill>
          </p:spPr>
          <p:txBody>
            <a:bodyPr/>
            <a:lstStyle/>
            <a:p>
              <a:endParaRPr lang="en-PH"/>
            </a:p>
          </p:txBody>
        </p:sp>
        <p:sp>
          <p:nvSpPr>
            <p:cNvPr id="20" name="Freeform 20"/>
            <p:cNvSpPr/>
            <p:nvPr/>
          </p:nvSpPr>
          <p:spPr>
            <a:xfrm>
              <a:off x="0" y="0"/>
              <a:ext cx="13934145" cy="2100643"/>
            </a:xfrm>
            <a:custGeom>
              <a:avLst/>
              <a:gdLst/>
              <a:ahLst/>
              <a:cxnLst/>
              <a:rect l="l" t="t" r="r" b="b"/>
              <a:pathLst>
                <a:path w="13934145" h="2100643">
                  <a:moveTo>
                    <a:pt x="16052" y="0"/>
                  </a:moveTo>
                  <a:lnTo>
                    <a:pt x="13480219" y="0"/>
                  </a:lnTo>
                  <a:cubicBezTo>
                    <a:pt x="13484392" y="0"/>
                    <a:pt x="13488566" y="1280"/>
                    <a:pt x="13491456" y="3713"/>
                  </a:cubicBezTo>
                  <a:lnTo>
                    <a:pt x="13929339" y="349531"/>
                  </a:lnTo>
                  <a:cubicBezTo>
                    <a:pt x="13932390" y="351964"/>
                    <a:pt x="13934145" y="355165"/>
                    <a:pt x="13934145" y="358621"/>
                  </a:cubicBezTo>
                  <a:lnTo>
                    <a:pt x="13934145" y="2087840"/>
                  </a:lnTo>
                  <a:lnTo>
                    <a:pt x="13918104" y="2087840"/>
                  </a:lnTo>
                  <a:lnTo>
                    <a:pt x="13918104" y="2075037"/>
                  </a:lnTo>
                  <a:lnTo>
                    <a:pt x="13918104" y="2087840"/>
                  </a:lnTo>
                  <a:lnTo>
                    <a:pt x="13918104" y="2100643"/>
                  </a:lnTo>
                  <a:lnTo>
                    <a:pt x="453937" y="2100643"/>
                  </a:lnTo>
                  <a:cubicBezTo>
                    <a:pt x="449763" y="2100643"/>
                    <a:pt x="445590" y="2099363"/>
                    <a:pt x="442701" y="2096931"/>
                  </a:cubicBezTo>
                  <a:lnTo>
                    <a:pt x="4815" y="1750984"/>
                  </a:lnTo>
                  <a:cubicBezTo>
                    <a:pt x="1766" y="1748552"/>
                    <a:pt x="0" y="1745351"/>
                    <a:pt x="0" y="1741894"/>
                  </a:cubicBezTo>
                  <a:lnTo>
                    <a:pt x="0" y="12803"/>
                  </a:lnTo>
                  <a:cubicBezTo>
                    <a:pt x="0" y="5762"/>
                    <a:pt x="7223" y="0"/>
                    <a:pt x="16052" y="0"/>
                  </a:cubicBezTo>
                  <a:moveTo>
                    <a:pt x="16052" y="25607"/>
                  </a:moveTo>
                  <a:lnTo>
                    <a:pt x="16052" y="12803"/>
                  </a:lnTo>
                  <a:lnTo>
                    <a:pt x="32103" y="12803"/>
                  </a:lnTo>
                  <a:lnTo>
                    <a:pt x="32103" y="1741894"/>
                  </a:lnTo>
                  <a:lnTo>
                    <a:pt x="16052" y="1741894"/>
                  </a:lnTo>
                  <a:lnTo>
                    <a:pt x="27288" y="1732804"/>
                  </a:lnTo>
                  <a:lnTo>
                    <a:pt x="465173" y="2078622"/>
                  </a:lnTo>
                  <a:lnTo>
                    <a:pt x="453937" y="2087712"/>
                  </a:lnTo>
                  <a:lnTo>
                    <a:pt x="453937" y="2074909"/>
                  </a:lnTo>
                  <a:lnTo>
                    <a:pt x="13918104" y="2074909"/>
                  </a:lnTo>
                  <a:cubicBezTo>
                    <a:pt x="13926933" y="2074909"/>
                    <a:pt x="13934145" y="2080670"/>
                    <a:pt x="13934145" y="2087712"/>
                  </a:cubicBezTo>
                  <a:cubicBezTo>
                    <a:pt x="13934145" y="2094754"/>
                    <a:pt x="13926933" y="2100515"/>
                    <a:pt x="13918104" y="2100515"/>
                  </a:cubicBezTo>
                  <a:cubicBezTo>
                    <a:pt x="13909277" y="2100515"/>
                    <a:pt x="13902052" y="2094754"/>
                    <a:pt x="13902052" y="2087712"/>
                  </a:cubicBezTo>
                  <a:lnTo>
                    <a:pt x="13902052" y="358621"/>
                  </a:lnTo>
                  <a:lnTo>
                    <a:pt x="13918104" y="358621"/>
                  </a:lnTo>
                  <a:lnTo>
                    <a:pt x="13906867" y="367712"/>
                  </a:lnTo>
                  <a:lnTo>
                    <a:pt x="13468821" y="21894"/>
                  </a:lnTo>
                  <a:lnTo>
                    <a:pt x="13480058" y="12803"/>
                  </a:lnTo>
                  <a:lnTo>
                    <a:pt x="13480058" y="25607"/>
                  </a:lnTo>
                  <a:lnTo>
                    <a:pt x="16052" y="25607"/>
                  </a:lnTo>
                  <a:close/>
                </a:path>
              </a:pathLst>
            </a:custGeom>
            <a:solidFill>
              <a:srgbClr val="2F528F"/>
            </a:solidFill>
          </p:spPr>
          <p:txBody>
            <a:bodyPr/>
            <a:lstStyle/>
            <a:p>
              <a:endParaRPr lang="en-PH"/>
            </a:p>
          </p:txBody>
        </p:sp>
        <p:sp>
          <p:nvSpPr>
            <p:cNvPr id="21" name="TextBox 21"/>
            <p:cNvSpPr txBox="1"/>
            <p:nvPr/>
          </p:nvSpPr>
          <p:spPr>
            <a:xfrm>
              <a:off x="0" y="-66675"/>
              <a:ext cx="13934106" cy="2167255"/>
            </a:xfrm>
            <a:prstGeom prst="rect">
              <a:avLst/>
            </a:prstGeom>
          </p:spPr>
          <p:txBody>
            <a:bodyPr lIns="50800" tIns="50800" rIns="50800" bIns="50800" rtlCol="0" anchor="ctr"/>
            <a:lstStyle/>
            <a:p>
              <a:pPr algn="just">
                <a:lnSpc>
                  <a:spcPts val="3600"/>
                </a:lnSpc>
              </a:pPr>
              <a:r>
                <a:rPr lang="en-US" sz="3000" spc="-119">
                  <a:solidFill>
                    <a:srgbClr val="E7E6E6"/>
                  </a:solidFill>
                  <a:latin typeface="Times New Roman Bold"/>
                </a:rPr>
                <a:t>3. To identify the right set hyperparameters through hyperparameter tuning in order to maximize the performance of the YOLOv5 small model. </a:t>
              </a:r>
            </a:p>
          </p:txBody>
        </p:sp>
      </p:grpSp>
      <p:sp>
        <p:nvSpPr>
          <p:cNvPr id="22" name="TextBox 22"/>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sp>
        <p:nvSpPr>
          <p:cNvPr id="23" name="Freeform 2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grpSp>
        <p:nvGrpSpPr>
          <p:cNvPr id="24" name="Group 24"/>
          <p:cNvGrpSpPr/>
          <p:nvPr/>
        </p:nvGrpSpPr>
        <p:grpSpPr>
          <a:xfrm>
            <a:off x="-9531" y="68240"/>
            <a:ext cx="2662854" cy="1171989"/>
            <a:chOff x="0" y="0"/>
            <a:chExt cx="3550472" cy="1562652"/>
          </a:xfrm>
        </p:grpSpPr>
        <p:sp>
          <p:nvSpPr>
            <p:cNvPr id="25" name="Freeform 2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26" name="Freeform 2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28" name="Group 28"/>
          <p:cNvGrpSpPr/>
          <p:nvPr/>
        </p:nvGrpSpPr>
        <p:grpSpPr>
          <a:xfrm>
            <a:off x="0" y="1378025"/>
            <a:ext cx="2662856" cy="1171991"/>
            <a:chOff x="0" y="0"/>
            <a:chExt cx="3550474" cy="1562654"/>
          </a:xfrm>
        </p:grpSpPr>
        <p:sp>
          <p:nvSpPr>
            <p:cNvPr id="29" name="Freeform 2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30" name="Freeform 3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32" name="Group 32"/>
          <p:cNvGrpSpPr/>
          <p:nvPr/>
        </p:nvGrpSpPr>
        <p:grpSpPr>
          <a:xfrm>
            <a:off x="0" y="2683366"/>
            <a:ext cx="2662856" cy="1171992"/>
            <a:chOff x="0" y="0"/>
            <a:chExt cx="3550474" cy="1562656"/>
          </a:xfrm>
        </p:grpSpPr>
        <p:sp>
          <p:nvSpPr>
            <p:cNvPr id="33" name="Freeform 3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34" name="Freeform 3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35" name="TextBox 3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36" name="Group 36"/>
          <p:cNvGrpSpPr/>
          <p:nvPr/>
        </p:nvGrpSpPr>
        <p:grpSpPr>
          <a:xfrm>
            <a:off x="0" y="3988708"/>
            <a:ext cx="2662857" cy="1160203"/>
            <a:chOff x="0" y="0"/>
            <a:chExt cx="3550476" cy="1546938"/>
          </a:xfrm>
        </p:grpSpPr>
        <p:sp>
          <p:nvSpPr>
            <p:cNvPr id="37" name="Freeform 3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8" name="Freeform 3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9" name="TextBox 3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40" name="Group 40"/>
          <p:cNvGrpSpPr/>
          <p:nvPr/>
        </p:nvGrpSpPr>
        <p:grpSpPr>
          <a:xfrm>
            <a:off x="0" y="5282261"/>
            <a:ext cx="2662857" cy="1160203"/>
            <a:chOff x="0" y="0"/>
            <a:chExt cx="3550476" cy="1546938"/>
          </a:xfrm>
        </p:grpSpPr>
        <p:sp>
          <p:nvSpPr>
            <p:cNvPr id="41" name="Freeform 4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42" name="Freeform 4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43" name="TextBox 4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44" name="Group 44"/>
          <p:cNvGrpSpPr/>
          <p:nvPr/>
        </p:nvGrpSpPr>
        <p:grpSpPr>
          <a:xfrm>
            <a:off x="-9536" y="6575815"/>
            <a:ext cx="2662858" cy="1160203"/>
            <a:chOff x="0" y="0"/>
            <a:chExt cx="3550478" cy="1546938"/>
          </a:xfrm>
        </p:grpSpPr>
        <p:sp>
          <p:nvSpPr>
            <p:cNvPr id="45" name="Freeform 4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46" name="Freeform 4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47" name="TextBox 4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48" name="Group 48"/>
          <p:cNvGrpSpPr/>
          <p:nvPr/>
        </p:nvGrpSpPr>
        <p:grpSpPr>
          <a:xfrm>
            <a:off x="-9536" y="7869368"/>
            <a:ext cx="2662858" cy="1160203"/>
            <a:chOff x="0" y="0"/>
            <a:chExt cx="3550478" cy="1546938"/>
          </a:xfrm>
        </p:grpSpPr>
        <p:sp>
          <p:nvSpPr>
            <p:cNvPr id="49" name="Freeform 4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50" name="Freeform 5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51" name="TextBox 5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31596" y="2731857"/>
            <a:ext cx="13016197" cy="5400294"/>
          </a:xfrm>
          <a:prstGeom prst="rect">
            <a:avLst/>
          </a:prstGeom>
        </p:spPr>
        <p:txBody>
          <a:bodyPr lIns="0" tIns="0" rIns="0" bIns="0" rtlCol="0" anchor="t">
            <a:spAutoFit/>
          </a:bodyPr>
          <a:lstStyle/>
          <a:p>
            <a:pPr marL="488632" lvl="1" indent="-244316" algn="just">
              <a:lnSpc>
                <a:spcPts val="4293"/>
              </a:lnSpc>
              <a:buFont typeface="Arial"/>
              <a:buChar char="•"/>
            </a:pPr>
            <a:r>
              <a:rPr lang="en-US" sz="2700">
                <a:solidFill>
                  <a:srgbClr val="000000"/>
                </a:solidFill>
                <a:latin typeface="Open Sans"/>
              </a:rPr>
              <a:t>Is the YOLOv5s model able to attain high performance metrics in detecting and classifying different types of Philippine ambulances and its features? </a:t>
            </a:r>
          </a:p>
          <a:p>
            <a:pPr marL="488632" lvl="1" indent="-244316" algn="just">
              <a:lnSpc>
                <a:spcPts val="4293"/>
              </a:lnSpc>
              <a:buFont typeface="Arial"/>
              <a:buChar char="•"/>
            </a:pPr>
            <a:r>
              <a:rPr lang="en-US" sz="2700">
                <a:solidFill>
                  <a:srgbClr val="000000"/>
                </a:solidFill>
                <a:latin typeface="Open Sans"/>
              </a:rPr>
              <a:t>By using the Structural Similarity Index (SSIM) to evaluate the dissimilarity between clean and augmented images, what is the average SSIM score, on a scale from 0 to 1, indicating the degree of diversity and non-redundancy achieved in the dataset? </a:t>
            </a:r>
          </a:p>
          <a:p>
            <a:pPr marL="488632" lvl="1" indent="-244316" algn="just">
              <a:lnSpc>
                <a:spcPts val="4293"/>
              </a:lnSpc>
              <a:buFont typeface="Arial"/>
              <a:buChar char="•"/>
            </a:pPr>
            <a:r>
              <a:rPr lang="en-US" sz="2700">
                <a:solidFill>
                  <a:srgbClr val="000000"/>
                </a:solidFill>
                <a:latin typeface="Open Sans"/>
              </a:rPr>
              <a:t>By applying hyperparameter tuning, what is the optimal set of hyperparameters that should be used to maximize the performance of the YOLOv5s model? </a:t>
            </a:r>
          </a:p>
          <a:p>
            <a:pPr marL="488632" lvl="1" indent="-244316">
              <a:lnSpc>
                <a:spcPts val="4293"/>
              </a:lnSpc>
            </a:pPr>
            <a:endParaRPr lang="en-US" sz="2700">
              <a:solidFill>
                <a:srgbClr val="000000"/>
              </a:solidFill>
              <a:latin typeface="Open Sans"/>
            </a:endParaRPr>
          </a:p>
        </p:txBody>
      </p:sp>
      <p:sp>
        <p:nvSpPr>
          <p:cNvPr id="3" name="TextBox 3"/>
          <p:cNvSpPr txBox="1"/>
          <p:nvPr/>
        </p:nvSpPr>
        <p:spPr>
          <a:xfrm>
            <a:off x="2885571" y="991972"/>
            <a:ext cx="9506536" cy="1570554"/>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The Aforementioned Objectives Seek to Answer the Following Research Questions:</a:t>
            </a:r>
          </a:p>
          <a:p>
            <a:pPr algn="l">
              <a:lnSpc>
                <a:spcPts val="4320"/>
              </a:lnSpc>
            </a:pPr>
            <a:endParaRPr lang="en-US" sz="3600" spc="-143">
              <a:solidFill>
                <a:srgbClr val="000000"/>
              </a:solidFill>
              <a:latin typeface="Open Sans Bold"/>
            </a:endParaRP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31596" y="3176959"/>
            <a:ext cx="12459695" cy="5743575"/>
          </a:xfrm>
          <a:prstGeom prst="rect">
            <a:avLst/>
          </a:prstGeom>
        </p:spPr>
        <p:txBody>
          <a:bodyPr lIns="0" tIns="0" rIns="0" bIns="0" rtlCol="0" anchor="t">
            <a:spAutoFit/>
          </a:bodyPr>
          <a:lstStyle/>
          <a:p>
            <a:pPr marL="488632" lvl="1" indent="-244316" algn="just">
              <a:lnSpc>
                <a:spcPts val="3240"/>
              </a:lnSpc>
              <a:buFont typeface="Arial"/>
              <a:buChar char="•"/>
            </a:pPr>
            <a:r>
              <a:rPr lang="en-US" sz="2700" spc="-105">
                <a:solidFill>
                  <a:srgbClr val="000000"/>
                </a:solidFill>
                <a:latin typeface="Open Sans"/>
              </a:rPr>
              <a:t>The study focuses on ambulance detection in the Philippines using YOLOv5s, a locally collected dataset, and three types of Philippine ambulances.</a:t>
            </a:r>
          </a:p>
          <a:p>
            <a:pPr algn="just">
              <a:lnSpc>
                <a:spcPts val="3240"/>
              </a:lnSpc>
            </a:pPr>
            <a:endParaRPr lang="en-US" sz="2700" spc="-105">
              <a:solidFill>
                <a:srgbClr val="000000"/>
              </a:solidFill>
              <a:latin typeface="Open Sans"/>
            </a:endParaRPr>
          </a:p>
          <a:p>
            <a:pPr marL="488632" lvl="1" indent="-244316" algn="just">
              <a:lnSpc>
                <a:spcPts val="3240"/>
              </a:lnSpc>
              <a:buFont typeface="Arial"/>
              <a:buChar char="•"/>
            </a:pPr>
            <a:r>
              <a:rPr lang="en-US" sz="2700" spc="-105">
                <a:solidFill>
                  <a:srgbClr val="000000"/>
                </a:solidFill>
                <a:latin typeface="Open Sans"/>
              </a:rPr>
              <a:t>Images of Philippine ambulances from the internet are used, but limitations include daytime-only captures and a lack of specific angles or setups.</a:t>
            </a:r>
          </a:p>
          <a:p>
            <a:pPr algn="just">
              <a:lnSpc>
                <a:spcPts val="3240"/>
              </a:lnSpc>
            </a:pPr>
            <a:endParaRPr lang="en-US" sz="2700" spc="-105">
              <a:solidFill>
                <a:srgbClr val="000000"/>
              </a:solidFill>
              <a:latin typeface="Open Sans"/>
            </a:endParaRPr>
          </a:p>
          <a:p>
            <a:pPr marL="488632" lvl="1" indent="-244316" algn="just">
              <a:lnSpc>
                <a:spcPts val="3240"/>
              </a:lnSpc>
              <a:buFont typeface="Arial"/>
              <a:buChar char="•"/>
            </a:pPr>
            <a:r>
              <a:rPr lang="en-US" sz="2700" spc="-105">
                <a:solidFill>
                  <a:srgbClr val="000000"/>
                </a:solidFill>
                <a:latin typeface="Open Sans"/>
              </a:rPr>
              <a:t>YOLOv5s is the primary model with hyperparameter tuning and six augmentation techniques, but the study does not extend to real-time implementation or other </a:t>
            </a:r>
          </a:p>
          <a:p>
            <a:pPr algn="just">
              <a:lnSpc>
                <a:spcPts val="3240"/>
              </a:lnSpc>
            </a:pPr>
            <a:endParaRPr lang="en-US" sz="2700" spc="-105">
              <a:solidFill>
                <a:srgbClr val="000000"/>
              </a:solidFill>
              <a:latin typeface="Open Sans"/>
            </a:endParaRPr>
          </a:p>
          <a:p>
            <a:pPr marL="488632" lvl="1" indent="-244316" algn="just">
              <a:lnSpc>
                <a:spcPts val="3240"/>
              </a:lnSpc>
              <a:buFont typeface="Arial"/>
              <a:buChar char="•"/>
            </a:pPr>
            <a:r>
              <a:rPr lang="en-US" sz="2700" spc="-105">
                <a:solidFill>
                  <a:srgbClr val="000000"/>
                </a:solidFill>
                <a:latin typeface="Open Sans"/>
              </a:rPr>
              <a:t>The study's scope is limited to the Philippines, daytime images, and ambulance detection; generalizability to other regions and conditions may be limited.</a:t>
            </a:r>
          </a:p>
          <a:p>
            <a:pPr algn="just">
              <a:lnSpc>
                <a:spcPts val="3240"/>
              </a:lnSpc>
            </a:pPr>
            <a:endParaRPr lang="en-US" sz="2700" spc="-105">
              <a:solidFill>
                <a:srgbClr val="000000"/>
              </a:solidFill>
              <a:latin typeface="Open Sans"/>
            </a:endParaRPr>
          </a:p>
          <a:p>
            <a:pPr algn="just">
              <a:lnSpc>
                <a:spcPts val="3240"/>
              </a:lnSpc>
            </a:pPr>
            <a:endParaRPr lang="en-US" sz="2700" spc="-105">
              <a:solidFill>
                <a:srgbClr val="000000"/>
              </a:solidFill>
              <a:latin typeface="Open Sans"/>
            </a:endParaRPr>
          </a:p>
        </p:txBody>
      </p:sp>
      <p:sp>
        <p:nvSpPr>
          <p:cNvPr id="3" name="TextBox 3"/>
          <p:cNvSpPr txBox="1"/>
          <p:nvPr/>
        </p:nvSpPr>
        <p:spPr>
          <a:xfrm>
            <a:off x="2885571" y="991972"/>
            <a:ext cx="9506536" cy="1016556"/>
          </a:xfrm>
          <a:prstGeom prst="rect">
            <a:avLst/>
          </a:prstGeom>
        </p:spPr>
        <p:txBody>
          <a:bodyPr lIns="0" tIns="0" rIns="0" bIns="0" rtlCol="0" anchor="t">
            <a:spAutoFit/>
          </a:bodyPr>
          <a:lstStyle/>
          <a:p>
            <a:pPr algn="l">
              <a:lnSpc>
                <a:spcPts val="4320"/>
              </a:lnSpc>
            </a:pPr>
            <a:r>
              <a:rPr lang="en-US" sz="3600" spc="-143">
                <a:solidFill>
                  <a:srgbClr val="000000"/>
                </a:solidFill>
                <a:latin typeface="Open Sans Bold"/>
              </a:rPr>
              <a:t>Scope and Limitations</a:t>
            </a:r>
          </a:p>
          <a:p>
            <a:pPr algn="l">
              <a:lnSpc>
                <a:spcPts val="4320"/>
              </a:lnSpc>
            </a:pPr>
            <a:endParaRPr lang="en-US" sz="3600" spc="-143">
              <a:solidFill>
                <a:srgbClr val="000000"/>
              </a:solidFill>
              <a:latin typeface="Open Sans Bold"/>
            </a:endParaRPr>
          </a:p>
        </p:txBody>
      </p:sp>
      <p:sp>
        <p:nvSpPr>
          <p:cNvPr id="4" name="TextBox 4"/>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5" name="Group 5"/>
          <p:cNvGrpSpPr/>
          <p:nvPr/>
        </p:nvGrpSpPr>
        <p:grpSpPr>
          <a:xfrm>
            <a:off x="-9531" y="68240"/>
            <a:ext cx="2662854" cy="1171989"/>
            <a:chOff x="0" y="0"/>
            <a:chExt cx="3550472" cy="1562652"/>
          </a:xfrm>
        </p:grpSpPr>
        <p:sp>
          <p:nvSpPr>
            <p:cNvPr id="6" name="Freeform 6"/>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7" name="Freeform 7"/>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8" name="TextBox 8"/>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9" name="Group 9"/>
          <p:cNvGrpSpPr/>
          <p:nvPr/>
        </p:nvGrpSpPr>
        <p:grpSpPr>
          <a:xfrm>
            <a:off x="0" y="1378025"/>
            <a:ext cx="2662856" cy="1171991"/>
            <a:chOff x="0" y="0"/>
            <a:chExt cx="3550474" cy="1562654"/>
          </a:xfrm>
        </p:grpSpPr>
        <p:sp>
          <p:nvSpPr>
            <p:cNvPr id="10" name="Freeform 10"/>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1" name="Freeform 11"/>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2" name="TextBox 12"/>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3" name="Group 13"/>
          <p:cNvGrpSpPr/>
          <p:nvPr/>
        </p:nvGrpSpPr>
        <p:grpSpPr>
          <a:xfrm>
            <a:off x="0" y="2683366"/>
            <a:ext cx="2662856" cy="1171992"/>
            <a:chOff x="0" y="0"/>
            <a:chExt cx="3550474" cy="1562656"/>
          </a:xfrm>
        </p:grpSpPr>
        <p:sp>
          <p:nvSpPr>
            <p:cNvPr id="14" name="Freeform 14"/>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5" name="Freeform 15"/>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6" name="TextBox 16"/>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7" name="Group 17"/>
          <p:cNvGrpSpPr/>
          <p:nvPr/>
        </p:nvGrpSpPr>
        <p:grpSpPr>
          <a:xfrm>
            <a:off x="0" y="3988708"/>
            <a:ext cx="2662857" cy="1160203"/>
            <a:chOff x="0" y="0"/>
            <a:chExt cx="3550476" cy="1546938"/>
          </a:xfrm>
        </p:grpSpPr>
        <p:sp>
          <p:nvSpPr>
            <p:cNvPr id="18" name="Freeform 18"/>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9" name="Freeform 19"/>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0" name="TextBox 20"/>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1" name="Group 21"/>
          <p:cNvGrpSpPr/>
          <p:nvPr/>
        </p:nvGrpSpPr>
        <p:grpSpPr>
          <a:xfrm>
            <a:off x="0" y="5282261"/>
            <a:ext cx="2662857" cy="1160203"/>
            <a:chOff x="0" y="0"/>
            <a:chExt cx="3550476" cy="1546938"/>
          </a:xfrm>
        </p:grpSpPr>
        <p:sp>
          <p:nvSpPr>
            <p:cNvPr id="22" name="Freeform 22"/>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3" name="Freeform 23"/>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4" name="TextBox 24"/>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5" name="Group 25"/>
          <p:cNvGrpSpPr/>
          <p:nvPr/>
        </p:nvGrpSpPr>
        <p:grpSpPr>
          <a:xfrm>
            <a:off x="-9536" y="6575815"/>
            <a:ext cx="2662858" cy="1160203"/>
            <a:chOff x="0" y="0"/>
            <a:chExt cx="3550478" cy="1546938"/>
          </a:xfrm>
        </p:grpSpPr>
        <p:sp>
          <p:nvSpPr>
            <p:cNvPr id="26" name="Freeform 26"/>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7" name="Freeform 27"/>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8" name="TextBox 28"/>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9" name="Group 29"/>
          <p:cNvGrpSpPr/>
          <p:nvPr/>
        </p:nvGrpSpPr>
        <p:grpSpPr>
          <a:xfrm>
            <a:off x="-9536" y="7869368"/>
            <a:ext cx="2662858" cy="1160203"/>
            <a:chOff x="0" y="0"/>
            <a:chExt cx="3550478" cy="1546938"/>
          </a:xfrm>
        </p:grpSpPr>
        <p:sp>
          <p:nvSpPr>
            <p:cNvPr id="30" name="Freeform 30"/>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1" name="Freeform 31"/>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2" name="TextBox 32"/>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3" name="Freeform 33"/>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3"/>
            <a:stretch>
              <a:fillRect/>
            </a:stretch>
          </a:blipFill>
        </p:spPr>
        <p:txBody>
          <a:bodyPr/>
          <a:lstStyle/>
          <a:p>
            <a:endParaRPr lang="en-PH"/>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31672" y="1752374"/>
            <a:ext cx="12921837" cy="6504164"/>
          </a:xfrm>
          <a:custGeom>
            <a:avLst/>
            <a:gdLst/>
            <a:ahLst/>
            <a:cxnLst/>
            <a:rect l="l" t="t" r="r" b="b"/>
            <a:pathLst>
              <a:path w="12921837" h="6504164">
                <a:moveTo>
                  <a:pt x="0" y="0"/>
                </a:moveTo>
                <a:lnTo>
                  <a:pt x="12921837" y="0"/>
                </a:lnTo>
                <a:lnTo>
                  <a:pt x="12921837" y="6504165"/>
                </a:lnTo>
                <a:lnTo>
                  <a:pt x="0" y="6504165"/>
                </a:lnTo>
                <a:lnTo>
                  <a:pt x="0" y="0"/>
                </a:lnTo>
                <a:close/>
              </a:path>
            </a:pathLst>
          </a:custGeom>
          <a:blipFill>
            <a:blip r:embed="rId3"/>
            <a:stretch>
              <a:fillRect/>
            </a:stretch>
          </a:blipFill>
        </p:spPr>
        <p:txBody>
          <a:bodyPr/>
          <a:lstStyle/>
          <a:p>
            <a:endParaRPr lang="en-PH"/>
          </a:p>
        </p:txBody>
      </p:sp>
      <p:sp>
        <p:nvSpPr>
          <p:cNvPr id="3" name="TextBox 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35113" y="212624"/>
            <a:ext cx="9384662" cy="8767557"/>
          </a:xfrm>
          <a:custGeom>
            <a:avLst/>
            <a:gdLst/>
            <a:ahLst/>
            <a:cxnLst/>
            <a:rect l="l" t="t" r="r" b="b"/>
            <a:pathLst>
              <a:path w="9384662" h="8767557">
                <a:moveTo>
                  <a:pt x="0" y="0"/>
                </a:moveTo>
                <a:lnTo>
                  <a:pt x="9384662" y="0"/>
                </a:lnTo>
                <a:lnTo>
                  <a:pt x="9384662" y="8767556"/>
                </a:lnTo>
                <a:lnTo>
                  <a:pt x="0" y="8767556"/>
                </a:lnTo>
                <a:lnTo>
                  <a:pt x="0" y="0"/>
                </a:lnTo>
                <a:close/>
              </a:path>
            </a:pathLst>
          </a:custGeom>
          <a:blipFill>
            <a:blip r:embed="rId3"/>
            <a:stretch>
              <a:fillRect/>
            </a:stretch>
          </a:blipFill>
        </p:spPr>
        <p:txBody>
          <a:bodyPr/>
          <a:lstStyle/>
          <a:p>
            <a:endParaRPr lang="en-PH"/>
          </a:p>
        </p:txBody>
      </p:sp>
      <p:sp>
        <p:nvSpPr>
          <p:cNvPr id="3" name="TextBox 3"/>
          <p:cNvSpPr txBox="1"/>
          <p:nvPr/>
        </p:nvSpPr>
        <p:spPr>
          <a:xfrm>
            <a:off x="91440" y="9532476"/>
            <a:ext cx="18105120" cy="247650"/>
          </a:xfrm>
          <a:prstGeom prst="rect">
            <a:avLst/>
          </a:prstGeom>
        </p:spPr>
        <p:txBody>
          <a:bodyPr lIns="0" tIns="0" rIns="0" bIns="0" rtlCol="0" anchor="t">
            <a:spAutoFit/>
          </a:bodyPr>
          <a:lstStyle/>
          <a:p>
            <a:pPr algn="ctr">
              <a:lnSpc>
                <a:spcPts val="1980"/>
              </a:lnSpc>
            </a:pPr>
            <a:r>
              <a:rPr lang="en-US" sz="1650" spc="-65">
                <a:solidFill>
                  <a:srgbClr val="FF0000"/>
                </a:solidFill>
                <a:latin typeface="Open Sans Italics"/>
              </a:rPr>
              <a:t>A Computer Vision Approach to Ambulance Classification in the Philippines using YOLOv5 Small</a:t>
            </a:r>
          </a:p>
        </p:txBody>
      </p:sp>
      <p:grpSp>
        <p:nvGrpSpPr>
          <p:cNvPr id="4" name="Group 4"/>
          <p:cNvGrpSpPr/>
          <p:nvPr/>
        </p:nvGrpSpPr>
        <p:grpSpPr>
          <a:xfrm>
            <a:off x="-9531" y="68240"/>
            <a:ext cx="2662854" cy="1171989"/>
            <a:chOff x="0" y="0"/>
            <a:chExt cx="3550472" cy="1562652"/>
          </a:xfrm>
        </p:grpSpPr>
        <p:sp>
          <p:nvSpPr>
            <p:cNvPr id="5" name="Freeform 5"/>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6" name="Freeform 6"/>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7" name="TextBox 7"/>
            <p:cNvSpPr txBox="1"/>
            <p:nvPr/>
          </p:nvSpPr>
          <p:spPr>
            <a:xfrm>
              <a:off x="0" y="9525"/>
              <a:ext cx="3550472" cy="1553127"/>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Introduction</a:t>
              </a:r>
            </a:p>
          </p:txBody>
        </p:sp>
      </p:grpSp>
      <p:grpSp>
        <p:nvGrpSpPr>
          <p:cNvPr id="8" name="Group 8"/>
          <p:cNvGrpSpPr/>
          <p:nvPr/>
        </p:nvGrpSpPr>
        <p:grpSpPr>
          <a:xfrm>
            <a:off x="0" y="1378025"/>
            <a:ext cx="2662856" cy="1171991"/>
            <a:chOff x="0" y="0"/>
            <a:chExt cx="3550474" cy="1562654"/>
          </a:xfrm>
        </p:grpSpPr>
        <p:sp>
          <p:nvSpPr>
            <p:cNvPr id="9" name="Freeform 9"/>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C55A11"/>
            </a:solidFill>
          </p:spPr>
          <p:txBody>
            <a:bodyPr/>
            <a:lstStyle/>
            <a:p>
              <a:endParaRPr lang="en-PH"/>
            </a:p>
          </p:txBody>
        </p:sp>
        <p:sp>
          <p:nvSpPr>
            <p:cNvPr id="10" name="Freeform 10"/>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1" name="TextBox 11"/>
            <p:cNvSpPr txBox="1"/>
            <p:nvPr/>
          </p:nvSpPr>
          <p:spPr>
            <a:xfrm>
              <a:off x="0" y="9525"/>
              <a:ext cx="3550474" cy="1553129"/>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Objectives</a:t>
              </a:r>
            </a:p>
          </p:txBody>
        </p:sp>
      </p:grpSp>
      <p:grpSp>
        <p:nvGrpSpPr>
          <p:cNvPr id="12" name="Group 12"/>
          <p:cNvGrpSpPr/>
          <p:nvPr/>
        </p:nvGrpSpPr>
        <p:grpSpPr>
          <a:xfrm>
            <a:off x="0" y="2683366"/>
            <a:ext cx="2662856" cy="1171992"/>
            <a:chOff x="0" y="0"/>
            <a:chExt cx="3550474" cy="1562656"/>
          </a:xfrm>
        </p:grpSpPr>
        <p:sp>
          <p:nvSpPr>
            <p:cNvPr id="13" name="Freeform 13"/>
            <p:cNvSpPr/>
            <p:nvPr/>
          </p:nvSpPr>
          <p:spPr>
            <a:xfrm>
              <a:off x="12700" y="12700"/>
              <a:ext cx="3525012" cy="1537208"/>
            </a:xfrm>
            <a:custGeom>
              <a:avLst/>
              <a:gdLst/>
              <a:ahLst/>
              <a:cxnLst/>
              <a:rect l="l" t="t" r="r" b="b"/>
              <a:pathLst>
                <a:path w="3525012" h="1537208">
                  <a:moveTo>
                    <a:pt x="0" y="0"/>
                  </a:moveTo>
                  <a:lnTo>
                    <a:pt x="3525012" y="0"/>
                  </a:lnTo>
                  <a:lnTo>
                    <a:pt x="3525012" y="1537208"/>
                  </a:lnTo>
                  <a:lnTo>
                    <a:pt x="0" y="1537208"/>
                  </a:lnTo>
                  <a:close/>
                </a:path>
              </a:pathLst>
            </a:custGeom>
            <a:solidFill>
              <a:srgbClr val="404040"/>
            </a:solidFill>
          </p:spPr>
          <p:txBody>
            <a:bodyPr/>
            <a:lstStyle/>
            <a:p>
              <a:endParaRPr lang="en-PH"/>
            </a:p>
          </p:txBody>
        </p:sp>
        <p:sp>
          <p:nvSpPr>
            <p:cNvPr id="14" name="Freeform 14"/>
            <p:cNvSpPr/>
            <p:nvPr/>
          </p:nvSpPr>
          <p:spPr>
            <a:xfrm>
              <a:off x="0" y="0"/>
              <a:ext cx="3550412" cy="1562608"/>
            </a:xfrm>
            <a:custGeom>
              <a:avLst/>
              <a:gdLst/>
              <a:ahLst/>
              <a:cxnLst/>
              <a:rect l="l" t="t" r="r" b="b"/>
              <a:pathLst>
                <a:path w="3550412" h="1562608">
                  <a:moveTo>
                    <a:pt x="12700" y="0"/>
                  </a:moveTo>
                  <a:lnTo>
                    <a:pt x="3537712" y="0"/>
                  </a:lnTo>
                  <a:cubicBezTo>
                    <a:pt x="3544697" y="0"/>
                    <a:pt x="3550412" y="5715"/>
                    <a:pt x="3550412" y="12700"/>
                  </a:cubicBezTo>
                  <a:lnTo>
                    <a:pt x="3550412" y="1549908"/>
                  </a:lnTo>
                  <a:cubicBezTo>
                    <a:pt x="3550412" y="1556893"/>
                    <a:pt x="3544697" y="1562608"/>
                    <a:pt x="3537712" y="1562608"/>
                  </a:cubicBezTo>
                  <a:lnTo>
                    <a:pt x="12700" y="1562608"/>
                  </a:lnTo>
                  <a:cubicBezTo>
                    <a:pt x="5715" y="1562608"/>
                    <a:pt x="0" y="1556893"/>
                    <a:pt x="0" y="1549908"/>
                  </a:cubicBezTo>
                  <a:lnTo>
                    <a:pt x="0" y="12700"/>
                  </a:lnTo>
                  <a:cubicBezTo>
                    <a:pt x="0" y="5715"/>
                    <a:pt x="5715" y="0"/>
                    <a:pt x="12700" y="0"/>
                  </a:cubicBezTo>
                  <a:moveTo>
                    <a:pt x="12700" y="25400"/>
                  </a:moveTo>
                  <a:lnTo>
                    <a:pt x="12700" y="12700"/>
                  </a:lnTo>
                  <a:lnTo>
                    <a:pt x="25400" y="12700"/>
                  </a:lnTo>
                  <a:lnTo>
                    <a:pt x="25400" y="1549908"/>
                  </a:lnTo>
                  <a:lnTo>
                    <a:pt x="12700" y="1549908"/>
                  </a:lnTo>
                  <a:lnTo>
                    <a:pt x="12700" y="1537208"/>
                  </a:lnTo>
                  <a:lnTo>
                    <a:pt x="3537712" y="1537208"/>
                  </a:lnTo>
                  <a:lnTo>
                    <a:pt x="3537712" y="1549908"/>
                  </a:lnTo>
                  <a:lnTo>
                    <a:pt x="3525012" y="1549908"/>
                  </a:lnTo>
                  <a:lnTo>
                    <a:pt x="3525012" y="12700"/>
                  </a:lnTo>
                  <a:lnTo>
                    <a:pt x="3537712" y="12700"/>
                  </a:lnTo>
                  <a:lnTo>
                    <a:pt x="3537712" y="25400"/>
                  </a:lnTo>
                  <a:lnTo>
                    <a:pt x="12700" y="25400"/>
                  </a:lnTo>
                  <a:close/>
                </a:path>
              </a:pathLst>
            </a:custGeom>
            <a:solidFill>
              <a:srgbClr val="000000"/>
            </a:solidFill>
          </p:spPr>
          <p:txBody>
            <a:bodyPr/>
            <a:lstStyle/>
            <a:p>
              <a:endParaRPr lang="en-PH"/>
            </a:p>
          </p:txBody>
        </p:sp>
        <p:sp>
          <p:nvSpPr>
            <p:cNvPr id="15" name="TextBox 15"/>
            <p:cNvSpPr txBox="1"/>
            <p:nvPr/>
          </p:nvSpPr>
          <p:spPr>
            <a:xfrm>
              <a:off x="0" y="9525"/>
              <a:ext cx="3550474" cy="1553131"/>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Conceptual Framework</a:t>
              </a:r>
            </a:p>
          </p:txBody>
        </p:sp>
      </p:grpSp>
      <p:grpSp>
        <p:nvGrpSpPr>
          <p:cNvPr id="16" name="Group 16"/>
          <p:cNvGrpSpPr/>
          <p:nvPr/>
        </p:nvGrpSpPr>
        <p:grpSpPr>
          <a:xfrm>
            <a:off x="0" y="3988708"/>
            <a:ext cx="2662857" cy="1160203"/>
            <a:chOff x="0" y="0"/>
            <a:chExt cx="3550476" cy="1546938"/>
          </a:xfrm>
        </p:grpSpPr>
        <p:sp>
          <p:nvSpPr>
            <p:cNvPr id="17" name="Freeform 17"/>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18" name="Freeform 18"/>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19" name="TextBox 19"/>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Methodology</a:t>
              </a:r>
            </a:p>
          </p:txBody>
        </p:sp>
      </p:grpSp>
      <p:grpSp>
        <p:nvGrpSpPr>
          <p:cNvPr id="20" name="Group 20"/>
          <p:cNvGrpSpPr/>
          <p:nvPr/>
        </p:nvGrpSpPr>
        <p:grpSpPr>
          <a:xfrm>
            <a:off x="0" y="5282261"/>
            <a:ext cx="2662857" cy="1160203"/>
            <a:chOff x="0" y="0"/>
            <a:chExt cx="3550476" cy="1546938"/>
          </a:xfrm>
        </p:grpSpPr>
        <p:sp>
          <p:nvSpPr>
            <p:cNvPr id="21" name="Freeform 21"/>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2" name="Freeform 22"/>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3" name="TextBox 23"/>
            <p:cNvSpPr txBox="1"/>
            <p:nvPr/>
          </p:nvSpPr>
          <p:spPr>
            <a:xfrm>
              <a:off x="0" y="9525"/>
              <a:ext cx="3550476"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Results and Discussion</a:t>
              </a:r>
            </a:p>
          </p:txBody>
        </p:sp>
      </p:grpSp>
      <p:grpSp>
        <p:nvGrpSpPr>
          <p:cNvPr id="24" name="Group 24"/>
          <p:cNvGrpSpPr/>
          <p:nvPr/>
        </p:nvGrpSpPr>
        <p:grpSpPr>
          <a:xfrm>
            <a:off x="-9536" y="6575815"/>
            <a:ext cx="2662858" cy="1160203"/>
            <a:chOff x="0" y="0"/>
            <a:chExt cx="3550478" cy="1546938"/>
          </a:xfrm>
        </p:grpSpPr>
        <p:sp>
          <p:nvSpPr>
            <p:cNvPr id="25" name="Freeform 25"/>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26" name="Freeform 26"/>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27" name="TextBox 27"/>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Conclusion and Recommendations</a:t>
              </a:r>
            </a:p>
          </p:txBody>
        </p:sp>
      </p:grpSp>
      <p:grpSp>
        <p:nvGrpSpPr>
          <p:cNvPr id="28" name="Group 28"/>
          <p:cNvGrpSpPr/>
          <p:nvPr/>
        </p:nvGrpSpPr>
        <p:grpSpPr>
          <a:xfrm>
            <a:off x="-9536" y="7869368"/>
            <a:ext cx="2662858" cy="1160203"/>
            <a:chOff x="0" y="0"/>
            <a:chExt cx="3550478" cy="1546938"/>
          </a:xfrm>
        </p:grpSpPr>
        <p:sp>
          <p:nvSpPr>
            <p:cNvPr id="29" name="Freeform 29"/>
            <p:cNvSpPr/>
            <p:nvPr/>
          </p:nvSpPr>
          <p:spPr>
            <a:xfrm>
              <a:off x="12700" y="12700"/>
              <a:ext cx="3525139" cy="1521587"/>
            </a:xfrm>
            <a:custGeom>
              <a:avLst/>
              <a:gdLst/>
              <a:ahLst/>
              <a:cxnLst/>
              <a:rect l="l" t="t" r="r" b="b"/>
              <a:pathLst>
                <a:path w="3525139" h="1521587">
                  <a:moveTo>
                    <a:pt x="0" y="0"/>
                  </a:moveTo>
                  <a:lnTo>
                    <a:pt x="3525139" y="0"/>
                  </a:lnTo>
                  <a:lnTo>
                    <a:pt x="3525139" y="1521587"/>
                  </a:lnTo>
                  <a:lnTo>
                    <a:pt x="0" y="1521587"/>
                  </a:lnTo>
                  <a:close/>
                </a:path>
              </a:pathLst>
            </a:custGeom>
            <a:solidFill>
              <a:srgbClr val="C55A11"/>
            </a:solidFill>
          </p:spPr>
          <p:txBody>
            <a:bodyPr/>
            <a:lstStyle/>
            <a:p>
              <a:endParaRPr lang="en-PH"/>
            </a:p>
          </p:txBody>
        </p:sp>
        <p:sp>
          <p:nvSpPr>
            <p:cNvPr id="30" name="Freeform 30"/>
            <p:cNvSpPr/>
            <p:nvPr/>
          </p:nvSpPr>
          <p:spPr>
            <a:xfrm>
              <a:off x="0" y="0"/>
              <a:ext cx="3550539" cy="1546987"/>
            </a:xfrm>
            <a:custGeom>
              <a:avLst/>
              <a:gdLst/>
              <a:ahLst/>
              <a:cxnLst/>
              <a:rect l="l" t="t" r="r" b="b"/>
              <a:pathLst>
                <a:path w="3550539" h="1546987">
                  <a:moveTo>
                    <a:pt x="12700" y="0"/>
                  </a:moveTo>
                  <a:lnTo>
                    <a:pt x="3537839" y="0"/>
                  </a:lnTo>
                  <a:cubicBezTo>
                    <a:pt x="3544824" y="0"/>
                    <a:pt x="3550539" y="5715"/>
                    <a:pt x="3550539" y="12700"/>
                  </a:cubicBezTo>
                  <a:lnTo>
                    <a:pt x="3550539" y="1534287"/>
                  </a:lnTo>
                  <a:cubicBezTo>
                    <a:pt x="3550539" y="1541272"/>
                    <a:pt x="3544824" y="1546987"/>
                    <a:pt x="3537839" y="1546987"/>
                  </a:cubicBezTo>
                  <a:lnTo>
                    <a:pt x="12700" y="1546987"/>
                  </a:lnTo>
                  <a:cubicBezTo>
                    <a:pt x="5715" y="1546987"/>
                    <a:pt x="0" y="1541272"/>
                    <a:pt x="0" y="1534287"/>
                  </a:cubicBezTo>
                  <a:lnTo>
                    <a:pt x="0" y="12700"/>
                  </a:lnTo>
                  <a:cubicBezTo>
                    <a:pt x="0" y="5715"/>
                    <a:pt x="5715" y="0"/>
                    <a:pt x="12700" y="0"/>
                  </a:cubicBezTo>
                  <a:moveTo>
                    <a:pt x="12700" y="25400"/>
                  </a:moveTo>
                  <a:lnTo>
                    <a:pt x="12700" y="12700"/>
                  </a:lnTo>
                  <a:lnTo>
                    <a:pt x="25400" y="12700"/>
                  </a:lnTo>
                  <a:lnTo>
                    <a:pt x="25400" y="1534287"/>
                  </a:lnTo>
                  <a:lnTo>
                    <a:pt x="12700" y="1534287"/>
                  </a:lnTo>
                  <a:lnTo>
                    <a:pt x="12700" y="1521587"/>
                  </a:lnTo>
                  <a:lnTo>
                    <a:pt x="3537839" y="1521587"/>
                  </a:lnTo>
                  <a:lnTo>
                    <a:pt x="3537839" y="1534287"/>
                  </a:lnTo>
                  <a:lnTo>
                    <a:pt x="3525139" y="1534287"/>
                  </a:lnTo>
                  <a:lnTo>
                    <a:pt x="3525139" y="12700"/>
                  </a:lnTo>
                  <a:lnTo>
                    <a:pt x="3537839" y="12700"/>
                  </a:lnTo>
                  <a:lnTo>
                    <a:pt x="3537839" y="25400"/>
                  </a:lnTo>
                  <a:lnTo>
                    <a:pt x="12700" y="25400"/>
                  </a:lnTo>
                  <a:close/>
                </a:path>
              </a:pathLst>
            </a:custGeom>
            <a:solidFill>
              <a:srgbClr val="000000"/>
            </a:solidFill>
          </p:spPr>
          <p:txBody>
            <a:bodyPr/>
            <a:lstStyle/>
            <a:p>
              <a:endParaRPr lang="en-PH"/>
            </a:p>
          </p:txBody>
        </p:sp>
        <p:sp>
          <p:nvSpPr>
            <p:cNvPr id="31" name="TextBox 31"/>
            <p:cNvSpPr txBox="1"/>
            <p:nvPr/>
          </p:nvSpPr>
          <p:spPr>
            <a:xfrm>
              <a:off x="0" y="9525"/>
              <a:ext cx="3550478" cy="1537413"/>
            </a:xfrm>
            <a:prstGeom prst="rect">
              <a:avLst/>
            </a:prstGeom>
          </p:spPr>
          <p:txBody>
            <a:bodyPr lIns="50800" tIns="50800" rIns="50800" bIns="50800" rtlCol="0" anchor="ctr"/>
            <a:lstStyle/>
            <a:p>
              <a:pPr algn="ctr">
                <a:lnSpc>
                  <a:spcPts val="2879"/>
                </a:lnSpc>
              </a:pPr>
              <a:r>
                <a:rPr lang="en-US" sz="2400" spc="-95">
                  <a:solidFill>
                    <a:srgbClr val="FFFFFF"/>
                  </a:solidFill>
                  <a:latin typeface="Open Sans"/>
                </a:rPr>
                <a:t>References</a:t>
              </a:r>
            </a:p>
          </p:txBody>
        </p:sp>
      </p:grpSp>
      <p:sp>
        <p:nvSpPr>
          <p:cNvPr id="32" name="Freeform 32"/>
          <p:cNvSpPr/>
          <p:nvPr/>
        </p:nvSpPr>
        <p:spPr>
          <a:xfrm>
            <a:off x="448162" y="9048622"/>
            <a:ext cx="3161038" cy="1075104"/>
          </a:xfrm>
          <a:custGeom>
            <a:avLst/>
            <a:gdLst/>
            <a:ahLst/>
            <a:cxnLst/>
            <a:rect l="l" t="t" r="r" b="b"/>
            <a:pathLst>
              <a:path w="3161038" h="1075104">
                <a:moveTo>
                  <a:pt x="0" y="0"/>
                </a:moveTo>
                <a:lnTo>
                  <a:pt x="3161039" y="0"/>
                </a:lnTo>
                <a:lnTo>
                  <a:pt x="3161039" y="1075103"/>
                </a:lnTo>
                <a:lnTo>
                  <a:pt x="0" y="1075103"/>
                </a:lnTo>
                <a:lnTo>
                  <a:pt x="0" y="0"/>
                </a:lnTo>
                <a:close/>
              </a:path>
            </a:pathLst>
          </a:custGeom>
          <a:blipFill>
            <a:blip r:embed="rId4"/>
            <a:stretch>
              <a:fillRect/>
            </a:stretch>
          </a:blipFill>
        </p:spPr>
        <p:txBody>
          <a:bodyPr/>
          <a:lstStyle/>
          <a:p>
            <a:endParaRPr lang="en-PH"/>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6087</Words>
  <Application>Microsoft Office PowerPoint</Application>
  <PresentationFormat>Custom</PresentationFormat>
  <Paragraphs>558</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Open Sans Bold</vt:lpstr>
      <vt:lpstr>Open Sans Italics</vt:lpstr>
      <vt:lpstr>Roboto Condensed</vt:lpstr>
      <vt:lpstr>Times New Roman</vt:lpstr>
      <vt:lpstr>Times New Roman Bold</vt:lpstr>
      <vt:lpstr>Open Sans</vt:lpstr>
      <vt:lpstr>Open Sans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Final and Conference Template.pptx</dc:title>
  <cp:lastModifiedBy>HANS C. LAGUNA</cp:lastModifiedBy>
  <cp:revision>3</cp:revision>
  <dcterms:created xsi:type="dcterms:W3CDTF">2006-08-16T00:00:00Z</dcterms:created>
  <dcterms:modified xsi:type="dcterms:W3CDTF">2023-10-27T05:45:36Z</dcterms:modified>
  <dc:identifier>DAFyEGljUhI</dc:identifier>
</cp:coreProperties>
</file>